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4" r:id="rId2"/>
    <p:sldId id="377" r:id="rId3"/>
    <p:sldId id="302" r:id="rId4"/>
    <p:sldId id="303" r:id="rId5"/>
    <p:sldId id="298" r:id="rId6"/>
    <p:sldId id="364" r:id="rId7"/>
    <p:sldId id="376" r:id="rId8"/>
    <p:sldId id="383" r:id="rId9"/>
    <p:sldId id="384" r:id="rId10"/>
    <p:sldId id="370" r:id="rId11"/>
    <p:sldId id="369" r:id="rId12"/>
    <p:sldId id="382" r:id="rId13"/>
    <p:sldId id="371" r:id="rId14"/>
    <p:sldId id="372" r:id="rId15"/>
    <p:sldId id="294" r:id="rId16"/>
    <p:sldId id="295" r:id="rId17"/>
    <p:sldId id="31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9119" autoAdjust="0"/>
  </p:normalViewPr>
  <p:slideViewPr>
    <p:cSldViewPr snapToGrid="0">
      <p:cViewPr varScale="1">
        <p:scale>
          <a:sx n="56" d="100"/>
          <a:sy n="56" d="100"/>
        </p:scale>
        <p:origin x="26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58D968-414E-4876-A682-2F39575C55EA}" type="datetimeFigureOut">
              <a:rPr lang="en-US" smtClean="0"/>
              <a:t>12/14/2020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59006-F8F2-4877-919B-068AF3D1B0EB}" type="slidenum">
              <a:rPr lang="en-US" smtClean="0"/>
              <a:t>‹#›</a:t>
            </a:fld>
            <a:endParaRPr lang="en-US"/>
          </a:p>
        </p:txBody>
      </p:sp>
    </p:spTree>
    <p:extLst>
      <p:ext uri="{BB962C8B-B14F-4D97-AF65-F5344CB8AC3E}">
        <p14:creationId xmlns:p14="http://schemas.microsoft.com/office/powerpoint/2010/main" val="217856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Speech contests are an important part of the Toastmasters educational program. They provide an opportunity for Toastmasters to gain speaking experience, as well as an opportunity for other Toastmasters to learn by observing proficient speakers.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keys to putting on a good contest: preparation and communication. Preparation involves making sure you have the right people and the right materials. Communication involves ensuring that all those involved understand their roles and responsibilities. The Chief Judge is important in the success of a contest.  Their ability to work with everyone to ensure everything works well is important.  The advice contained in this guide has been gleaned from the experience of conducting and attending numerous contests and observing what worked well and what didn’t.</a:t>
            </a:r>
          </a:p>
          <a:p>
            <a:endParaRPr lang="en-US" dirty="0"/>
          </a:p>
        </p:txBody>
      </p:sp>
      <p:sp>
        <p:nvSpPr>
          <p:cNvPr id="4" name="Slide Number Placeholder 3"/>
          <p:cNvSpPr>
            <a:spLocks noGrp="1"/>
          </p:cNvSpPr>
          <p:nvPr>
            <p:ph type="sldNum" sz="quarter" idx="10"/>
          </p:nvPr>
        </p:nvSpPr>
        <p:spPr/>
        <p:txBody>
          <a:bodyPr/>
          <a:lstStyle/>
          <a:p>
            <a:fld id="{3CBA2159-CBE7-42F1-ABD5-A67553DA106C}" type="slidenum">
              <a:rPr lang="en-US" smtClean="0"/>
              <a:t>1</a:t>
            </a:fld>
            <a:endParaRPr lang="en-US"/>
          </a:p>
        </p:txBody>
      </p:sp>
    </p:spTree>
    <p:extLst>
      <p:ext uri="{BB962C8B-B14F-4D97-AF65-F5344CB8AC3E}">
        <p14:creationId xmlns:p14="http://schemas.microsoft.com/office/powerpoint/2010/main" val="21544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the breakout rooms; what specifically will happen within them:</a:t>
            </a:r>
          </a:p>
          <a:p>
            <a:endParaRPr lang="en-US" dirty="0"/>
          </a:p>
          <a:p>
            <a:r>
              <a:rPr lang="en-US" dirty="0"/>
              <a:t>Participant arrival:  Ensure all contestants arrive 45 minutes before and are briefed by the Contest Chairperson regarding: Naming, Audio, Lighting, Area , Timing, Speaking Order</a:t>
            </a:r>
          </a:p>
          <a:p>
            <a:r>
              <a:rPr lang="en-US" dirty="0"/>
              <a:t>                               Ensure all judges arrive 30 minutes before and are briefed on the following: Naming, Voting, Anonymity, how the breakout rooms will work during the contest</a:t>
            </a:r>
          </a:p>
          <a:p>
            <a:r>
              <a:rPr lang="en-US" dirty="0"/>
              <a:t>                                                                </a:t>
            </a:r>
          </a:p>
          <a:p>
            <a:r>
              <a:rPr lang="en-US" dirty="0"/>
              <a:t>Participant Briefings:  Conduct briefings to include the review of all procedures regarding handling of results and submission of forms.</a:t>
            </a:r>
          </a:p>
          <a:p>
            <a:r>
              <a:rPr lang="en-US" dirty="0"/>
              <a:t>                                   Collect participant eligibility forms, if not emailed beforehand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pPr>
              <a:defRPr/>
            </a:pPr>
            <a:fld id="{3CBA2159-CBE7-42F1-ABD5-A67553DA106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89291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will be our first time hosting a virtual contest and technology can sometimes be an issue on the best of days. A dry run for the contest officials and the contestants is key to a successful contest day. Do it a day or two before. Contest day is not the time to resolve issues. Give your team time to iron things out.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Just as they do on contest day, all Participants must arrive 30-45 minutes prior to the start of the dry run.  </a:t>
            </a:r>
          </a:p>
          <a:p>
            <a:pPr lvl="0"/>
            <a:r>
              <a:rPr lang="en-US" sz="1200" kern="1200" dirty="0">
                <a:solidFill>
                  <a:schemeClr val="tx1"/>
                </a:solidFill>
                <a:effectLst/>
                <a:latin typeface="+mn-lt"/>
                <a:ea typeface="+mn-ea"/>
                <a:cs typeface="+mn-cs"/>
              </a:rPr>
              <a:t>Equipment check:  Makes sure the equipment and connectivity is working</a:t>
            </a:r>
          </a:p>
          <a:p>
            <a:pPr lvl="0"/>
            <a:r>
              <a:rPr lang="en-US" sz="1200" kern="1200" dirty="0">
                <a:solidFill>
                  <a:schemeClr val="tx1"/>
                </a:solidFill>
                <a:effectLst/>
                <a:latin typeface="+mn-lt"/>
                <a:ea typeface="+mn-ea"/>
                <a:cs typeface="+mn-cs"/>
              </a:rPr>
              <a:t>Breakout Rooms: Briefs contestants and judge committee</a:t>
            </a:r>
          </a:p>
          <a:p>
            <a:pPr lvl="0"/>
            <a:r>
              <a:rPr lang="en-US" sz="1200" kern="1200" dirty="0">
                <a:solidFill>
                  <a:schemeClr val="tx1"/>
                </a:solidFill>
                <a:effectLst/>
                <a:latin typeface="+mn-lt"/>
                <a:ea typeface="+mn-ea"/>
                <a:cs typeface="+mn-cs"/>
              </a:rPr>
              <a:t>Complete &amp; Turn in Eligibility Forms </a:t>
            </a:r>
          </a:p>
          <a:p>
            <a:pPr lvl="0"/>
            <a:r>
              <a:rPr lang="en-US" sz="1200" kern="1200" dirty="0">
                <a:solidFill>
                  <a:schemeClr val="tx1"/>
                </a:solidFill>
                <a:effectLst/>
                <a:latin typeface="+mn-lt"/>
                <a:ea typeface="+mn-ea"/>
                <a:cs typeface="+mn-cs"/>
              </a:rPr>
              <a:t>Area Check (lighting, sound, movement, background)</a:t>
            </a:r>
          </a:p>
          <a:p>
            <a:pPr lvl="0"/>
            <a:r>
              <a:rPr lang="en-US" sz="1200" kern="1200" dirty="0">
                <a:solidFill>
                  <a:schemeClr val="tx1"/>
                </a:solidFill>
                <a:effectLst/>
                <a:latin typeface="+mn-lt"/>
                <a:ea typeface="+mn-ea"/>
                <a:cs typeface="+mn-cs"/>
              </a:rPr>
              <a:t>Briefings:  Judge, Timer, Ballot Counters are briefed in one room  Contestants are briefed in another virtual room</a:t>
            </a:r>
          </a:p>
          <a:p>
            <a:pPr lvl="0"/>
            <a:r>
              <a:rPr lang="en-US" sz="1200" kern="1200" dirty="0">
                <a:solidFill>
                  <a:schemeClr val="tx1"/>
                </a:solidFill>
                <a:effectLst/>
                <a:latin typeface="+mn-lt"/>
                <a:ea typeface="+mn-ea"/>
                <a:cs typeface="+mn-cs"/>
              </a:rPr>
              <a:t>Practice:  Contestants are encouraged to practice on camera and will be provided a time to do so.  This will ensure you are heard and seen</a:t>
            </a:r>
          </a:p>
          <a:p>
            <a:r>
              <a:rPr lang="en-US" sz="1200" kern="1200" dirty="0">
                <a:solidFill>
                  <a:schemeClr val="tx1"/>
                </a:solidFill>
                <a:effectLst/>
                <a:latin typeface="+mn-lt"/>
                <a:ea typeface="+mn-ea"/>
                <a:cs typeface="+mn-cs"/>
              </a:rPr>
              <a:t>Judge renaming:  Ensures anonymity</a:t>
            </a:r>
            <a:endParaRPr lang="en-US" dirty="0"/>
          </a:p>
        </p:txBody>
      </p:sp>
      <p:sp>
        <p:nvSpPr>
          <p:cNvPr id="4" name="Slide Number Placeholder 3"/>
          <p:cNvSpPr>
            <a:spLocks noGrp="1"/>
          </p:cNvSpPr>
          <p:nvPr>
            <p:ph type="sldNum" sz="quarter" idx="10"/>
          </p:nvPr>
        </p:nvSpPr>
        <p:spPr/>
        <p:txBody>
          <a:bodyPr/>
          <a:lstStyle/>
          <a:p>
            <a:pPr>
              <a:defRPr/>
            </a:pPr>
            <a:fld id="{3CBA2159-CBE7-42F1-ABD5-A67553DA106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99306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Packets to judges and other officials will be emailed prior to the dry run. Have them available for the briefings. For judges, please complete the eligibility forms and return them via email prior to the dry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 Voting Judges’ ballots</a:t>
            </a:r>
            <a:br>
              <a:rPr lang="en-US" sz="1200" dirty="0">
                <a:solidFill>
                  <a:srgbClr val="002060"/>
                </a:solidFill>
              </a:rPr>
            </a:br>
            <a:r>
              <a:rPr lang="en-US" sz="1200" dirty="0">
                <a:solidFill>
                  <a:srgbClr val="002060"/>
                </a:solidFill>
              </a:rPr>
              <a:t>- Tiebreaking judge ballot</a:t>
            </a:r>
            <a:br>
              <a:rPr lang="en-US" sz="1200" dirty="0">
                <a:solidFill>
                  <a:srgbClr val="002060"/>
                </a:solidFill>
              </a:rPr>
            </a:br>
            <a:r>
              <a:rPr lang="en-US" sz="1200" dirty="0">
                <a:solidFill>
                  <a:srgbClr val="002060"/>
                </a:solidFill>
              </a:rPr>
              <a:t>- Judges eligibility certificate</a:t>
            </a:r>
            <a:br>
              <a:rPr lang="en-US" sz="1200" dirty="0">
                <a:solidFill>
                  <a:srgbClr val="002060"/>
                </a:solidFill>
              </a:rPr>
            </a:br>
            <a:r>
              <a:rPr lang="en-US" sz="1200" dirty="0">
                <a:solidFill>
                  <a:srgbClr val="002060"/>
                </a:solidFill>
              </a:rPr>
              <a:t>- Tally and timer sheets</a:t>
            </a:r>
            <a:br>
              <a:rPr lang="en-US" sz="1200" dirty="0">
                <a:solidFill>
                  <a:srgbClr val="002060"/>
                </a:solidFill>
              </a:rPr>
            </a:br>
            <a:r>
              <a:rPr lang="en-US" sz="1200" dirty="0">
                <a:solidFill>
                  <a:srgbClr val="002060"/>
                </a:solidFill>
              </a:rPr>
              <a:t>- Result announcement and reporting forms</a:t>
            </a:r>
          </a:p>
          <a:p>
            <a:endParaRPr lang="en-US" sz="1200" dirty="0"/>
          </a:p>
          <a:p>
            <a:endParaRPr lang="en-US" sz="1200" dirty="0"/>
          </a:p>
          <a:p>
            <a:r>
              <a:rPr lang="en-US" sz="1200" dirty="0"/>
              <a:t>Brief Ballot Counters in the use of the Counter’s Tally Sheet and how you as a club Chief Judge will be accepting ballots from judges. Provide your email or cell phone number (for text). </a:t>
            </a:r>
          </a:p>
          <a:p>
            <a:r>
              <a:rPr lang="en-US" sz="1200" dirty="0"/>
              <a:t>            3 points for 1</a:t>
            </a:r>
            <a:r>
              <a:rPr lang="en-US" sz="1200" baseline="30000" dirty="0"/>
              <a:t>st</a:t>
            </a:r>
            <a:r>
              <a:rPr lang="en-US" sz="1200" dirty="0"/>
              <a:t> place</a:t>
            </a:r>
          </a:p>
          <a:p>
            <a:pPr lvl="1"/>
            <a:r>
              <a:rPr lang="en-US" sz="1200" dirty="0"/>
              <a:t>2 points for 2</a:t>
            </a:r>
            <a:r>
              <a:rPr lang="en-US" sz="1200" baseline="30000" dirty="0"/>
              <a:t>nd</a:t>
            </a:r>
            <a:r>
              <a:rPr lang="en-US" sz="1200" dirty="0"/>
              <a:t> place</a:t>
            </a:r>
          </a:p>
          <a:p>
            <a:pPr lvl="1"/>
            <a:r>
              <a:rPr lang="en-US" sz="1200" dirty="0"/>
              <a:t>1 point for 3</a:t>
            </a:r>
            <a:r>
              <a:rPr lang="en-US" sz="1200" baseline="30000" dirty="0"/>
              <a:t>rd</a:t>
            </a:r>
            <a:r>
              <a:rPr lang="en-US" sz="1200" dirty="0"/>
              <a:t> place</a:t>
            </a:r>
          </a:p>
          <a:p>
            <a:pPr lvl="1"/>
            <a:r>
              <a:rPr lang="en-US" sz="1200" dirty="0"/>
              <a:t>Record rankings provided by each judge</a:t>
            </a:r>
          </a:p>
          <a:p>
            <a:r>
              <a:rPr lang="en-US" sz="1200" dirty="0"/>
              <a:t>Tiebreaking Judge’s ballot</a:t>
            </a:r>
          </a:p>
          <a:p>
            <a:pPr lvl="1"/>
            <a:r>
              <a:rPr lang="en-US" sz="1200" dirty="0"/>
              <a:t>Only used to break a tie</a:t>
            </a:r>
          </a:p>
          <a:p>
            <a:pPr lvl="1"/>
            <a:endParaRPr lang="en-US" sz="1200" dirty="0"/>
          </a:p>
          <a:p>
            <a:endParaRPr lang="en-US" sz="1200" dirty="0"/>
          </a:p>
          <a:p>
            <a:r>
              <a:rPr lang="en-US" sz="1200" dirty="0"/>
              <a:t>Timers are briefed in the use and submission of the timer’s results sheet. Again, provide your email or cell phone number.</a:t>
            </a:r>
          </a:p>
          <a:p>
            <a:endParaRPr lang="en-US" sz="1200" dirty="0"/>
          </a:p>
          <a:p>
            <a:endParaRPr lang="en-US" sz="1200" dirty="0"/>
          </a:p>
          <a:p>
            <a:r>
              <a:rPr lang="en-US" sz="1200" dirty="0"/>
              <a:t>Contestants and SAA are briefed by the Contest Chairperson in a separate breakout room.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2159-CBE7-42F1-ABD5-A67553DA1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38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Ensure that all judges are present in the breakout room and have been briefed.</a:t>
            </a:r>
          </a:p>
          <a:p>
            <a:pPr lvl="0"/>
            <a:r>
              <a:rPr lang="en-US" sz="1200" kern="1200" dirty="0">
                <a:solidFill>
                  <a:schemeClr val="tx1"/>
                </a:solidFill>
                <a:effectLst/>
                <a:latin typeface="+mn-lt"/>
                <a:ea typeface="+mn-ea"/>
                <a:cs typeface="+mn-cs"/>
              </a:rPr>
              <a:t>Ensure that decorum is maintained during contest.</a:t>
            </a:r>
          </a:p>
          <a:p>
            <a:pPr lvl="0"/>
            <a:r>
              <a:rPr lang="en-US" sz="1200" kern="1200" dirty="0">
                <a:solidFill>
                  <a:schemeClr val="tx1"/>
                </a:solidFill>
                <a:effectLst/>
                <a:latin typeface="+mn-lt"/>
                <a:ea typeface="+mn-ea"/>
                <a:cs typeface="+mn-cs"/>
              </a:rPr>
              <a:t>Collect the Timers record sheet</a:t>
            </a:r>
          </a:p>
          <a:p>
            <a:pPr lvl="0"/>
            <a:r>
              <a:rPr lang="en-US" sz="1200" kern="1200" dirty="0">
                <a:solidFill>
                  <a:schemeClr val="tx1"/>
                </a:solidFill>
                <a:effectLst/>
                <a:latin typeface="+mn-lt"/>
                <a:ea typeface="+mn-ea"/>
                <a:cs typeface="+mn-cs"/>
              </a:rPr>
              <a:t>Collect the Tiebreaking Judge’s ballot</a:t>
            </a:r>
          </a:p>
          <a:p>
            <a:pPr lvl="0"/>
            <a:r>
              <a:rPr lang="en-US" sz="1200" kern="1200" dirty="0">
                <a:solidFill>
                  <a:schemeClr val="tx1"/>
                </a:solidFill>
                <a:effectLst/>
                <a:latin typeface="+mn-lt"/>
                <a:ea typeface="+mn-ea"/>
                <a:cs typeface="+mn-cs"/>
              </a:rPr>
              <a:t>Tabulate the winners with the help of Ballot counters</a:t>
            </a:r>
          </a:p>
          <a:p>
            <a:pPr lvl="0"/>
            <a:r>
              <a:rPr lang="en-US" sz="1200" kern="1200" dirty="0">
                <a:solidFill>
                  <a:schemeClr val="tx1"/>
                </a:solidFill>
                <a:effectLst/>
                <a:latin typeface="+mn-lt"/>
                <a:ea typeface="+mn-ea"/>
                <a:cs typeface="+mn-cs"/>
              </a:rPr>
              <a:t>Address protests</a:t>
            </a:r>
          </a:p>
          <a:p>
            <a:pPr lvl="0"/>
            <a:r>
              <a:rPr lang="en-US" sz="1200" kern="1200" dirty="0">
                <a:solidFill>
                  <a:schemeClr val="tx1"/>
                </a:solidFill>
                <a:effectLst/>
                <a:latin typeface="+mn-lt"/>
                <a:ea typeface="+mn-ea"/>
                <a:cs typeface="+mn-cs"/>
              </a:rPr>
              <a:t>Give result to Contest Chairperson (if an emcee or Contest Master is used, the chairperson can forward the results for announcement)</a:t>
            </a:r>
          </a:p>
        </p:txBody>
      </p:sp>
      <p:sp>
        <p:nvSpPr>
          <p:cNvPr id="4" name="Slide Number Placeholder 3"/>
          <p:cNvSpPr>
            <a:spLocks noGrp="1"/>
          </p:cNvSpPr>
          <p:nvPr>
            <p:ph type="sldNum" sz="quarter" idx="10"/>
          </p:nvPr>
        </p:nvSpPr>
        <p:spPr/>
        <p:txBody>
          <a:bodyPr/>
          <a:lstStyle/>
          <a:p>
            <a:pPr>
              <a:defRPr/>
            </a:pPr>
            <a:fld id="{3CBA2159-CBE7-42F1-ABD5-A67553DA106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37086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Notification of Contest Winner (form 1182)</a:t>
            </a:r>
          </a:p>
          <a:p>
            <a:r>
              <a:rPr lang="en-US" dirty="0"/>
              <a:t>Deliver Notification of Contest Winner form to your contest chairperson for submission to the area director.</a:t>
            </a:r>
          </a:p>
          <a:p>
            <a:r>
              <a:rPr lang="en-US" dirty="0"/>
              <a:t>Keep a list showing placement of all contestants in case the first place winner is unable to compete at the next level and a replacement is needed.</a:t>
            </a:r>
          </a:p>
          <a:p>
            <a:endParaRPr lang="en-US" dirty="0"/>
          </a:p>
          <a:p>
            <a:r>
              <a:rPr lang="en-US" dirty="0"/>
              <a:t>This new world of virtual contests has put a strain on everyone. Remember to recognize your team and show appreciation for their support and participation. </a:t>
            </a:r>
          </a:p>
        </p:txBody>
      </p:sp>
      <p:sp>
        <p:nvSpPr>
          <p:cNvPr id="4" name="Slide Number Placeholder 3"/>
          <p:cNvSpPr>
            <a:spLocks noGrp="1"/>
          </p:cNvSpPr>
          <p:nvPr>
            <p:ph type="sldNum" sz="quarter" idx="10"/>
          </p:nvPr>
        </p:nvSpPr>
        <p:spPr/>
        <p:txBody>
          <a:bodyPr/>
          <a:lstStyle/>
          <a:p>
            <a:pPr>
              <a:defRPr/>
            </a:pPr>
            <a:fld id="{3CBA2159-CBE7-42F1-ABD5-A67553DA106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56878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Recap:  The Judges and specifically the Chief Judge are important roles in any contest. They ensure the success of the contest, the Chief Judge solicit the help of Judges, Ballot Counters, timers, and a Zoom Master. Collectively, this team plays crucial roles.  In addition to the team, the Chief Judge is responsible for the eligibility of all participants and validity and fairness of the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say this one more time, read the rulebook, highlight pertinent areas relating specifically to the contests being held this spring. Your team, Toastmasters International, District 66 and the contestants and their guests are counting on you. You don’t have to memorize all of it, just where specific information is located to quickly access it when needed.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BA2159-CBE7-42F1-ABD5-A67553DA106C}" type="slidenum">
              <a:rPr lang="en-US" smtClean="0"/>
              <a:t>15</a:t>
            </a:fld>
            <a:endParaRPr lang="en-US"/>
          </a:p>
        </p:txBody>
      </p:sp>
    </p:spTree>
    <p:extLst>
      <p:ext uri="{BB962C8B-B14F-4D97-AF65-F5344CB8AC3E}">
        <p14:creationId xmlns:p14="http://schemas.microsoft.com/office/powerpoint/2010/main" val="11848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Does anyone have any questions on today’s presentation?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BA2159-CBE7-42F1-ABD5-A67553DA106C}" type="slidenum">
              <a:rPr lang="en-US" smtClean="0"/>
              <a:t>16</a:t>
            </a:fld>
            <a:endParaRPr lang="en-US"/>
          </a:p>
        </p:txBody>
      </p:sp>
    </p:spTree>
    <p:extLst>
      <p:ext uri="{BB962C8B-B14F-4D97-AF65-F5344CB8AC3E}">
        <p14:creationId xmlns:p14="http://schemas.microsoft.com/office/powerpoint/2010/main" val="118489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A2159-CBE7-42F1-ABD5-A67553DA106C}" type="slidenum">
              <a:rPr lang="en-US" smtClean="0"/>
              <a:t>17</a:t>
            </a:fld>
            <a:endParaRPr lang="en-US"/>
          </a:p>
        </p:txBody>
      </p:sp>
    </p:spTree>
    <p:extLst>
      <p:ext uri="{BB962C8B-B14F-4D97-AF65-F5344CB8AC3E}">
        <p14:creationId xmlns:p14="http://schemas.microsoft.com/office/powerpoint/2010/main" val="294304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Chief Judge has an important role in the overall success of any contest.  We will discuss this important role and the obligations the judges, ballot counters and timers have to Toastmasters International, the contestants, the audience and themselves.  In addition, we will also talk about the Zoom Facilitator and the use of Breakout Rooms.  These new roles and processes are important steps when conducting a contest in the virtual environment. </a:t>
            </a:r>
          </a:p>
        </p:txBody>
      </p:sp>
      <p:sp>
        <p:nvSpPr>
          <p:cNvPr id="4" name="Slide Number Placeholder 3"/>
          <p:cNvSpPr>
            <a:spLocks noGrp="1"/>
          </p:cNvSpPr>
          <p:nvPr>
            <p:ph type="sldNum" sz="quarter" idx="10"/>
          </p:nvPr>
        </p:nvSpPr>
        <p:spPr/>
        <p:txBody>
          <a:bodyPr/>
          <a:lstStyle/>
          <a:p>
            <a:fld id="{3CBA2159-CBE7-42F1-ABD5-A67553DA106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1319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takes planning, preparation and of course execution.</a:t>
            </a:r>
          </a:p>
          <a:p>
            <a:r>
              <a:rPr lang="en-US" dirty="0"/>
              <a:t> </a:t>
            </a:r>
          </a:p>
          <a:p>
            <a:r>
              <a:rPr lang="en-US" dirty="0"/>
              <a:t>Tonight, I will discuss with you what the role of the chief judge, voting judges, tie-breaking judge, timers and ballot counters are during the planning, preparation and execution phases of a contest. In January, the District 66 Learning Institute will host a Town Hall style forum with past successful chief and voting judges. After you have read the rulebook and begun your planning and preparation, if you still have questions, please join us for this event. Check out the Event Calendar at tmdistrict66.org for details.</a:t>
            </a:r>
          </a:p>
        </p:txBody>
      </p:sp>
      <p:sp>
        <p:nvSpPr>
          <p:cNvPr id="4" name="Slide Number Placeholder 3"/>
          <p:cNvSpPr>
            <a:spLocks noGrp="1"/>
          </p:cNvSpPr>
          <p:nvPr>
            <p:ph type="sldNum" sz="quarter" idx="10"/>
          </p:nvPr>
        </p:nvSpPr>
        <p:spPr/>
        <p:txBody>
          <a:bodyPr/>
          <a:lstStyle/>
          <a:p>
            <a:fld id="{3CBA2159-CBE7-42F1-ABD5-A67553DA106C}" type="slidenum">
              <a:rPr lang="en-US" smtClean="0"/>
              <a:t>3</a:t>
            </a:fld>
            <a:endParaRPr lang="en-US"/>
          </a:p>
        </p:txBody>
      </p:sp>
    </p:spTree>
    <p:extLst>
      <p:ext uri="{BB962C8B-B14F-4D97-AF65-F5344CB8AC3E}">
        <p14:creationId xmlns:p14="http://schemas.microsoft.com/office/powerpoint/2010/main" val="371143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a:solidFill>
                <a:srgbClr val="002060"/>
              </a:solidFill>
            </a:endParaRPr>
          </a:p>
          <a:p>
            <a:pPr lvl="1"/>
            <a:r>
              <a:rPr lang="en-US" b="1" dirty="0">
                <a:solidFill>
                  <a:srgbClr val="002060"/>
                </a:solidFill>
              </a:rPr>
              <a:t>The two lead officials for any contest are the chairperson and the chief judge. As the chief judge, once appointed by the chairperson, the chief judge partners with them during all three phases. While the rulebook cites the chairperson and contest master are the same role, many clubs, areas, divisions and districts choose to separate the role of the organizer or chairperson from the emcee portion during the contest. It is up to your club to determine whether that makes sense for you. But, be very clear to the judges and contestants, who will be the “go to” for issues while handling challenges or protests on contest day. </a:t>
            </a:r>
          </a:p>
          <a:p>
            <a:pPr lvl="1"/>
            <a:endParaRPr lang="en-US" b="1" dirty="0">
              <a:solidFill>
                <a:srgbClr val="002060"/>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The Chief Judge works with the Contest Chairperson to find/appoint Voting Judges, a Tie-Breaking Judge, Ballot Counters, and Timers. </a:t>
            </a:r>
            <a:endParaRPr lang="en-US" dirty="0">
              <a:solidFill>
                <a:srgbClr val="002060"/>
              </a:solidFill>
            </a:endParaRPr>
          </a:p>
          <a:p>
            <a:endParaRPr lang="en-US" dirty="0"/>
          </a:p>
          <a:p>
            <a:r>
              <a:rPr lang="en-US" dirty="0"/>
              <a:t>Both have responsibilities to those involved. To the contestants, a well-run contest with a professional performance by the judges and other contest officials</a:t>
            </a:r>
          </a:p>
          <a:p>
            <a:endParaRPr lang="en-US" dirty="0"/>
          </a:p>
          <a:p>
            <a:r>
              <a:rPr lang="en-US" dirty="0"/>
              <a:t>To Toastmasters International: Adhere to the rules</a:t>
            </a:r>
          </a:p>
          <a:p>
            <a:endParaRPr lang="en-US" dirty="0"/>
          </a:p>
          <a:p>
            <a:r>
              <a:rPr lang="en-US" dirty="0"/>
              <a:t>To the audience: Again, a well-run contest… that is entertaining.</a:t>
            </a:r>
          </a:p>
          <a:p>
            <a:r>
              <a:rPr lang="en-US" dirty="0"/>
              <a:t>	</a:t>
            </a:r>
          </a:p>
          <a:p>
            <a:r>
              <a:rPr lang="en-US" dirty="0"/>
              <a:t>To themselves: Ensure that the right person moves forward to the area contest</a:t>
            </a:r>
            <a:endPar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BA2159-CBE7-42F1-ABD5-A67553DA106C}" type="slidenum">
              <a:rPr lang="en-US" smtClean="0"/>
              <a:t>4</a:t>
            </a:fld>
            <a:endParaRPr lang="en-US"/>
          </a:p>
        </p:txBody>
      </p:sp>
    </p:spTree>
    <p:extLst>
      <p:ext uri="{BB962C8B-B14F-4D97-AF65-F5344CB8AC3E}">
        <p14:creationId xmlns:p14="http://schemas.microsoft.com/office/powerpoint/2010/main" val="398991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essential qualities of a chief judge</a:t>
            </a:r>
          </a:p>
          <a:p>
            <a:pPr marL="171450" indent="-171450">
              <a:buFont typeface="Arial" panose="020B0604020202020204" pitchFamily="34" charset="0"/>
              <a:buChar char="•"/>
            </a:pPr>
            <a:r>
              <a:rPr lang="en-US" sz="1200" dirty="0">
                <a:solidFill>
                  <a:srgbClr val="002060"/>
                </a:solidFill>
              </a:rPr>
              <a:t>Experienced, the role of the chief judge is central to the success of the contest. When choosing a chief judge, you not only want it to be someone who has participated in the other judge roles but it is suggested that they should have also served as a timer and ballot counter in the past as well. Having fulfilled these roles, contributes to their understanding when briefing the contest officials and assisting them during the contests.  </a:t>
            </a:r>
          </a:p>
          <a:p>
            <a:pPr marL="171450" indent="-171450">
              <a:buFont typeface="Arial" panose="020B0604020202020204" pitchFamily="34" charset="0"/>
              <a:buChar char="•"/>
            </a:pPr>
            <a:r>
              <a:rPr lang="en-US" sz="1200" dirty="0">
                <a:solidFill>
                  <a:srgbClr val="002060"/>
                </a:solidFill>
              </a:rPr>
              <a:t>And a chief judge must be fair:  impartial and not prejudice.  And able to evaluate on the criteria and not by emotions.</a:t>
            </a:r>
          </a:p>
          <a:p>
            <a:endParaRPr lang="en-US" sz="1200" dirty="0">
              <a:solidFill>
                <a:srgbClr val="002060"/>
              </a:solidFill>
            </a:endParaRPr>
          </a:p>
          <a:p>
            <a:r>
              <a:rPr lang="en-US" sz="1200" dirty="0">
                <a:solidFill>
                  <a:srgbClr val="002060"/>
                </a:solidFill>
              </a:rPr>
              <a:t>Depending on the specific contest for which they are serving, the requirements for eligibility may be different. </a:t>
            </a:r>
          </a:p>
          <a:p>
            <a:endParaRPr lang="en-US" sz="1200" dirty="0">
              <a:solidFill>
                <a:srgbClr val="002060"/>
              </a:solidFill>
            </a:endParaRPr>
          </a:p>
          <a:p>
            <a:r>
              <a:rPr lang="en-US" sz="1200" dirty="0">
                <a:solidFill>
                  <a:srgbClr val="002060"/>
                </a:solidFill>
              </a:rPr>
              <a:t> </a:t>
            </a:r>
            <a:r>
              <a:rPr lang="en-US" dirty="0"/>
              <a:t>To be a chief judge, voting judge, or tiebreaking judge at a club speech contest, you must be a paid member. That is it. Don’t get it confused with the other levels.</a:t>
            </a:r>
          </a:p>
          <a:p>
            <a:endParaRPr lang="en-US" dirty="0"/>
          </a:p>
          <a:p>
            <a:r>
              <a:rPr lang="en-US" dirty="0"/>
              <a:t>[If asked: In order to move on and fulfill any of these roles at an Area, Division, or District contest, you must also: a) be a paid member for a minimum of six (6) months; b) have completed a minimum of six (6) speech projects in Competent Communication or earned certificates of completion in Levels 1 and 2 of any path in the Toastmasters Pathways learning experience]</a:t>
            </a:r>
          </a:p>
          <a:p>
            <a:endParaRPr lang="en-US" dirty="0"/>
          </a:p>
          <a:p>
            <a:r>
              <a:rPr lang="en-US" dirty="0"/>
              <a:t>At all levels, the judges must be physically present at the contest for which you are serving. Of course, the definition of physically present has been modified to mean actively in the Zoom meeting – Judges cannot review a recording to fulfill this role. </a:t>
            </a:r>
          </a:p>
          <a:p>
            <a:endParaRPr lang="en-US" dirty="0"/>
          </a:p>
          <a:p>
            <a:r>
              <a:rPr lang="en-US" dirty="0"/>
              <a:t>The chief judge handles the supplies to include ballots, timing sheets and results worksheets; briefs the judges, timers and ballot counters ensuring that all know their responsibilities and how to fulfill them appropriately. </a:t>
            </a:r>
          </a:p>
          <a:p>
            <a:endParaRPr lang="en-US" dirty="0"/>
          </a:p>
          <a:p>
            <a:r>
              <a:rPr lang="en-US" dirty="0"/>
              <a:t>The voting judges of which there should be no fewer than 5, will use the judge’s ballot worksheet to “score” the contestants then at the bottom in the portion presented to the ballot counters, enter the names of the first, second and third place finishers. No ballot will be considered valid without the clear name and signature of the voting judge. We understand that smaller clubs may not have the members to field 5 judges as well as all the other roles. Reach out to other clubs and ask for help. </a:t>
            </a:r>
          </a:p>
          <a:p>
            <a:endParaRPr lang="en-US" dirty="0"/>
          </a:p>
          <a:p>
            <a:r>
              <a:rPr lang="en-US" dirty="0"/>
              <a:t>The tie-breaking judge of which there is just one (above and beyond the other 5), will use the judge’s ballot specified for them, scoring just as the voting judges. However, when entering their results, they are required to put all contestants in order of finish from 1 to x. This ballot is only used if the results of the voting judges ends in a tie.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all speech contest officials, especially judges to:</a:t>
            </a:r>
          </a:p>
          <a:p>
            <a:pPr marL="171450" indent="-171450">
              <a:buFont typeface="Arial" panose="020B0604020202020204" pitchFamily="34" charset="0"/>
              <a:buChar char="•"/>
            </a:pPr>
            <a:r>
              <a:rPr lang="en-US" dirty="0"/>
              <a:t>View the online Speech Contest training at www.toastmasters.org</a:t>
            </a:r>
          </a:p>
          <a:p>
            <a:pPr marL="171450" indent="-171450">
              <a:buFont typeface="Arial" panose="020B0604020202020204" pitchFamily="34" charset="0"/>
              <a:buChar char="•"/>
            </a:pPr>
            <a:r>
              <a:rPr lang="en-US" dirty="0"/>
              <a:t>Read and become familiar with the Speech Contest Rulebook</a:t>
            </a:r>
          </a:p>
        </p:txBody>
      </p:sp>
      <p:sp>
        <p:nvSpPr>
          <p:cNvPr id="4" name="Slide Number Placeholder 3"/>
          <p:cNvSpPr>
            <a:spLocks noGrp="1"/>
          </p:cNvSpPr>
          <p:nvPr>
            <p:ph type="sldNum" sz="quarter" idx="10"/>
          </p:nvPr>
        </p:nvSpPr>
        <p:spPr/>
        <p:txBody>
          <a:bodyPr/>
          <a:lstStyle/>
          <a:p>
            <a:fld id="{3CBA2159-CBE7-42F1-ABD5-A67553DA106C}" type="slidenum">
              <a:rPr lang="en-US" smtClean="0"/>
              <a:t>5</a:t>
            </a:fld>
            <a:endParaRPr lang="en-US"/>
          </a:p>
        </p:txBody>
      </p:sp>
    </p:spTree>
    <p:extLst>
      <p:ext uri="{BB962C8B-B14F-4D97-AF65-F5344CB8AC3E}">
        <p14:creationId xmlns:p14="http://schemas.microsoft.com/office/powerpoint/2010/main" val="103049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that we know what the judges are responsible for…With virtual contests, this year more than before, there is lots to do before the contest.</a:t>
            </a:r>
          </a:p>
          <a:p>
            <a:endParaRPr lang="en-US" sz="1200" dirty="0"/>
          </a:p>
          <a:p>
            <a:r>
              <a:rPr lang="en-US" sz="1200" dirty="0"/>
              <a:t>Before the Contest, The Chief Judge</a:t>
            </a:r>
          </a:p>
          <a:p>
            <a:pPr>
              <a:buFont typeface="Wingdings" pitchFamily="2" charset="2"/>
              <a:buChar char="Ø"/>
            </a:pPr>
            <a:r>
              <a:rPr lang="en-US" sz="1200" dirty="0">
                <a:solidFill>
                  <a:srgbClr val="002060"/>
                </a:solidFill>
              </a:rPr>
              <a:t>  Review protest procedures, confirm that the contest chairperson will receive protests (if using a contest master), and ensure all are aware of the process</a:t>
            </a:r>
          </a:p>
          <a:p>
            <a:pPr marL="171450" indent="-171450">
              <a:buFont typeface="Wingdings" panose="05000000000000000000" pitchFamily="2" charset="2"/>
              <a:buChar char="Ø"/>
            </a:pPr>
            <a:r>
              <a:rPr lang="en-US" sz="1200" dirty="0"/>
              <a:t>Determine method of receiving ballots – do not use chat (there have been instances, during contest visited by me, where “private” was accidentally not used and everyone saw the chat. As I discussed before, have them emailed or texted to the chief judge who will share them with the ballot counters in the Zoom breakout room. This ensures we see the actual results documented by the judge and the signatures as noted in the rulebook.</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Work with Zoom Facilitator to schedule and determine how breakout rooms and the dry run with be handled. The dry run should be scheduled a day or two before the contest. All briefings and technical issues with sound/audio for contestants as well as briefings and procedures for using the breakout rooms and handling ballots with the counters and timing reports with the timers. </a:t>
            </a:r>
          </a:p>
          <a:p>
            <a:pPr marL="628650" lvl="1" indent="-171450">
              <a:buFont typeface="Wingdings" panose="05000000000000000000" pitchFamily="2" charset="2"/>
              <a:buChar char="Ø"/>
            </a:pPr>
            <a:endParaRPr lang="en-US" sz="1200" dirty="0"/>
          </a:p>
          <a:p>
            <a:pPr marL="628650" lvl="1" indent="-171450">
              <a:buFont typeface="Wingdings" panose="05000000000000000000" pitchFamily="2" charset="2"/>
              <a:buChar char="Ø"/>
            </a:pPr>
            <a:endParaRPr lang="en-US" sz="1200" dirty="0"/>
          </a:p>
          <a:p>
            <a:pPr>
              <a:buFont typeface="Wingdings" pitchFamily="2" charset="2"/>
              <a:buChar char="Ø"/>
            </a:pPr>
            <a:endParaRPr lang="en-US" sz="1200" dirty="0">
              <a:solidFill>
                <a:srgbClr val="002060"/>
              </a:solidFill>
            </a:endParaRPr>
          </a:p>
          <a:p>
            <a:pPr>
              <a:buFont typeface="Wingdings" pitchFamily="2" charset="2"/>
              <a:buChar char="Ø"/>
            </a:pPr>
            <a:r>
              <a:rPr lang="en-US" sz="1200" dirty="0">
                <a:solidFill>
                  <a:srgbClr val="002060"/>
                </a:solidFill>
              </a:rPr>
              <a:t>Read the Speech Contest Rulebook</a:t>
            </a:r>
          </a:p>
          <a:p>
            <a:pPr>
              <a:buFont typeface="Wingdings" pitchFamily="2" charset="2"/>
              <a:buChar char="Ø"/>
            </a:pPr>
            <a:r>
              <a:rPr lang="en-US" sz="1200" dirty="0">
                <a:solidFill>
                  <a:srgbClr val="002060"/>
                </a:solidFill>
              </a:rPr>
              <a:t>Select the Judges (5+), Ballot Counters(2), and Timers (2)</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dirty="0">
                <a:solidFill>
                  <a:srgbClr val="002060"/>
                </a:solidFill>
              </a:rPr>
              <a:t>Verify eligibility of Voting Judges and Tiebreaking Judge and c</a:t>
            </a:r>
            <a:r>
              <a:rPr lang="en-US" sz="1200" dirty="0"/>
              <a:t>ollects </a:t>
            </a:r>
            <a:r>
              <a:rPr lang="en-US" sz="1200" i="1" dirty="0"/>
              <a:t>Judge’s Certification of Eligibility and Code of Ethics (form 1170)</a:t>
            </a:r>
            <a:r>
              <a:rPr lang="en-US" sz="1200" dirty="0"/>
              <a:t> from each judge during Dry Run</a:t>
            </a:r>
            <a:endParaRPr lang="en-US" sz="1200" dirty="0">
              <a:solidFill>
                <a:srgbClr val="002060"/>
              </a:solidFill>
            </a:endParaRPr>
          </a:p>
          <a:p>
            <a:pPr>
              <a:buFont typeface="Wingdings" pitchFamily="2" charset="2"/>
              <a:buChar char="Ø"/>
            </a:pPr>
            <a:r>
              <a:rPr lang="en-US" sz="1200" dirty="0">
                <a:solidFill>
                  <a:srgbClr val="002060"/>
                </a:solidFill>
              </a:rPr>
              <a:t>Downloads all relevant documents from the D66 website/ TI website to team members</a:t>
            </a:r>
          </a:p>
          <a:p>
            <a:pPr lvl="1">
              <a:buFont typeface="Wingdings" pitchFamily="2" charset="2"/>
              <a:buChar char="Ø"/>
            </a:pPr>
            <a:r>
              <a:rPr lang="en-US" sz="1200" dirty="0">
                <a:solidFill>
                  <a:srgbClr val="C00000"/>
                </a:solidFill>
              </a:rPr>
              <a:t> </a:t>
            </a:r>
            <a:r>
              <a:rPr lang="en-US" sz="1200" dirty="0">
                <a:solidFill>
                  <a:srgbClr val="002060"/>
                </a:solidFill>
              </a:rPr>
              <a:t>Make a File Containing: </a:t>
            </a:r>
            <a:br>
              <a:rPr lang="en-US" sz="1200" dirty="0">
                <a:solidFill>
                  <a:srgbClr val="002060"/>
                </a:solidFill>
              </a:rPr>
            </a:br>
            <a:r>
              <a:rPr lang="en-US" sz="1200" dirty="0">
                <a:solidFill>
                  <a:srgbClr val="002060"/>
                </a:solidFill>
              </a:rPr>
              <a:t>- Chief Judge briefing script(s)</a:t>
            </a:r>
            <a:br>
              <a:rPr lang="en-US" sz="1200" dirty="0">
                <a:solidFill>
                  <a:srgbClr val="002060"/>
                </a:solidFill>
              </a:rPr>
            </a:br>
            <a:r>
              <a:rPr lang="en-US" sz="1200" dirty="0">
                <a:solidFill>
                  <a:srgbClr val="002060"/>
                </a:solidFill>
              </a:rPr>
              <a:t>- Voting Judges’ ballots</a:t>
            </a:r>
            <a:br>
              <a:rPr lang="en-US" sz="1200" dirty="0">
                <a:solidFill>
                  <a:srgbClr val="002060"/>
                </a:solidFill>
              </a:rPr>
            </a:br>
            <a:r>
              <a:rPr lang="en-US" sz="1200" dirty="0">
                <a:solidFill>
                  <a:srgbClr val="002060"/>
                </a:solidFill>
              </a:rPr>
              <a:t>- Tiebreaking judge ballot</a:t>
            </a:r>
            <a:br>
              <a:rPr lang="en-US" sz="1200" dirty="0">
                <a:solidFill>
                  <a:srgbClr val="002060"/>
                </a:solidFill>
              </a:rPr>
            </a:br>
            <a:r>
              <a:rPr lang="en-US" sz="1200" dirty="0">
                <a:solidFill>
                  <a:srgbClr val="002060"/>
                </a:solidFill>
              </a:rPr>
              <a:t>- Judges eligibility certificate</a:t>
            </a:r>
            <a:br>
              <a:rPr lang="en-US" sz="1200" dirty="0">
                <a:solidFill>
                  <a:srgbClr val="002060"/>
                </a:solidFill>
              </a:rPr>
            </a:br>
            <a:r>
              <a:rPr lang="en-US" sz="1200" dirty="0">
                <a:solidFill>
                  <a:srgbClr val="002060"/>
                </a:solidFill>
              </a:rPr>
              <a:t>- Tally and timer sheets</a:t>
            </a:r>
            <a:br>
              <a:rPr lang="en-US" sz="1200" dirty="0">
                <a:solidFill>
                  <a:srgbClr val="002060"/>
                </a:solidFill>
              </a:rPr>
            </a:br>
            <a:r>
              <a:rPr lang="en-US" sz="1200" dirty="0">
                <a:solidFill>
                  <a:srgbClr val="002060"/>
                </a:solidFill>
              </a:rPr>
              <a:t>- Result announcement and reporting forms</a:t>
            </a:r>
          </a:p>
          <a:p>
            <a:endParaRPr lang="en-US" sz="1200" dirty="0"/>
          </a:p>
          <a:p>
            <a:endParaRPr lang="en-US" sz="1200" dirty="0"/>
          </a:p>
          <a:p>
            <a:r>
              <a:rPr lang="en-US" sz="1200" dirty="0"/>
              <a:t>Before the Dry Run and again before the Contest, the Chief Judge:</a:t>
            </a:r>
          </a:p>
          <a:p>
            <a:pPr marL="0" indent="0">
              <a:buNone/>
            </a:pPr>
            <a:r>
              <a:rPr lang="en-US" sz="1200" dirty="0"/>
              <a:t>Ensure zoom master has checked audio, space requirements, lighting, recordings, timer identification</a:t>
            </a:r>
          </a:p>
          <a:p>
            <a:r>
              <a:rPr lang="en-US" sz="1200" dirty="0"/>
              <a:t>Ensure Breakout rooms are established for all briefings.  All participants need to understand how to get in and out of these rooms</a:t>
            </a:r>
          </a:p>
          <a:p>
            <a:r>
              <a:rPr lang="en-US" sz="1200" dirty="0"/>
              <a:t>Conduct Dry Run briefings.  During the dry runs all briefings will be conducted.  During these briefings, the Chief Judge will ensure everyone is qualified for their role.  </a:t>
            </a:r>
          </a:p>
          <a:p>
            <a:r>
              <a:rPr lang="en-US" sz="1200" dirty="0"/>
              <a:t>The Chief judge will determine what method is used to obtain the votes from the judge and ballot counters.</a:t>
            </a:r>
          </a:p>
          <a:p>
            <a:r>
              <a:rPr lang="en-US" sz="1200" dirty="0"/>
              <a:t>Discuss the protest procedure with the judges</a:t>
            </a:r>
          </a:p>
          <a:p>
            <a:r>
              <a:rPr lang="en-US" sz="1200" dirty="0"/>
              <a:t>  </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2159-CBE7-42F1-ABD5-A67553DA1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53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responsibilities of the ballot counters are to collect and then impartially count the ballots completed by the judges. It is essential that the innerworkings of this process are not discussed and all remnants of the information used to reach the final results are destroyed and never shared.  </a:t>
            </a:r>
          </a:p>
          <a:p>
            <a:endParaRPr lang="en-US" dirty="0"/>
          </a:p>
          <a:p>
            <a:r>
              <a:rPr lang="en-US" dirty="0"/>
              <a:t>For District 66 and your virtual/Zoom contest, we recommend that an image of the signed paper ballots are emailed or texted from the judges to the Chief Judge. Once the chief judge, ballot counters and SAA have been moved to a breakout room, the chief judge can display the ballots one by one to the counters via a screen share. The rest of the process is basically the same as if they were in a physical room reviewing and counting. Once results have been completed. The Chief Judge, as they would have in a physical room will complete the results forms and hold them until it is time to announce the winner. </a:t>
            </a:r>
          </a:p>
          <a:p>
            <a:endParaRPr lang="en-US" dirty="0"/>
          </a:p>
          <a:p>
            <a:r>
              <a:rPr lang="en-US" dirty="0"/>
              <a:t>The contestants must have confidence that the results were fairly determined. The professional handling of the ballots and the results is key to that belief.</a:t>
            </a:r>
          </a:p>
          <a:p>
            <a:endParaRPr lang="en-US" dirty="0"/>
          </a:p>
          <a:p>
            <a:r>
              <a:rPr lang="en-US" dirty="0"/>
              <a:t>Toastmasters International is counting on ballot counters to be fair and adhere to the rules regarding legibility, signature, etc. This means, you must know the rules. Please review the rulebook.</a:t>
            </a:r>
          </a:p>
          <a:p>
            <a:endParaRPr lang="en-US" dirty="0"/>
          </a:p>
          <a:p>
            <a:r>
              <a:rPr lang="en-US" dirty="0"/>
              <a:t>The audience is full of club members, friends and family. They all expect professional behavior from contest officials.</a:t>
            </a:r>
          </a:p>
          <a:p>
            <a:endParaRPr lang="en-US" dirty="0"/>
          </a:p>
          <a:p>
            <a:r>
              <a:rPr lang="en-US" dirty="0"/>
              <a:t>As with any role we fill, we want to be proud of ourselves and how we handled it. Make yourselves proud.  Double and triple check your math and each others. </a:t>
            </a:r>
          </a:p>
        </p:txBody>
      </p:sp>
      <p:sp>
        <p:nvSpPr>
          <p:cNvPr id="4" name="Slide Number Placeholder 3"/>
          <p:cNvSpPr>
            <a:spLocks noGrp="1"/>
          </p:cNvSpPr>
          <p:nvPr>
            <p:ph type="sldNum" sz="quarter" idx="10"/>
          </p:nvPr>
        </p:nvSpPr>
        <p:spPr/>
        <p:txBody>
          <a:bodyPr/>
          <a:lstStyle/>
          <a:p>
            <a:fld id="{3CBA2159-CBE7-42F1-ABD5-A67553DA106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5712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Timers are responsible for (1) timing the speeches and providing indicators to the speakers while doing so and (2) reporting the timing results to the Chief Judge. The Chief Judge actually makes the determination of disqualification based on the timers’ report. Make sure that the report is clear and that all results are legible.</a:t>
            </a:r>
          </a:p>
          <a:p>
            <a:endParaRPr lang="en-US" dirty="0"/>
          </a:p>
          <a:p>
            <a:r>
              <a:rPr lang="en-US" dirty="0"/>
              <a:t>While providing support to the Contestants remember, they are counting on you to guide them so they do not run over time. Stay focused. A key to your responsibilities is when to start the timer. The timer must be started at the first indication that the speaker is beginning whether it is visual or verbal. </a:t>
            </a:r>
          </a:p>
          <a:p>
            <a:endParaRPr lang="en-US" dirty="0"/>
          </a:p>
          <a:p>
            <a:r>
              <a:rPr lang="en-US" dirty="0"/>
              <a:t>For example, at a live contest, a contestant walking to the stage in character, in chat, when do you start the timer? As soon as they go into character is the right answer. They are communicating with the audience at that moment, so their presentation has begun.</a:t>
            </a:r>
          </a:p>
          <a:p>
            <a:endParaRPr lang="en-US" dirty="0"/>
          </a:p>
          <a:p>
            <a:r>
              <a:rPr lang="en-US" dirty="0"/>
              <a:t>Another, from a World Champion who almost went over time. She clasped her hands, made a giggle-like sound and looked around when entering the stage. Then moved forward, positioned herself and began her speech. The timer should, and seemed to do this correctly, start the timer when she made that first sound. She came within 1 sec of 7 minutes and 30 seconds. I am sure that is not how she practiced it.  This is also true in Zoom. At the first gesture or sound that is an interaction with the audience, the timing starts.</a:t>
            </a:r>
          </a:p>
          <a:p>
            <a:endParaRPr lang="en-US" dirty="0"/>
          </a:p>
          <a:p>
            <a:r>
              <a:rPr lang="en-US" dirty="0"/>
              <a:t>Timers complete the timing report and text or email it to the Chief Judge. The Chief Judge reviews and determines any disqualifications while the ballots are being counted. Once counted, if there is a disqualification, the chief judge shares that information, and that contestant is removed from the results.</a:t>
            </a:r>
          </a:p>
          <a:p>
            <a:endParaRPr lang="en-US" dirty="0"/>
          </a:p>
          <a:p>
            <a:r>
              <a:rPr lang="en-US" dirty="0"/>
              <a:t>Toastmasters International expects that kind of accuracy for the timing.</a:t>
            </a:r>
          </a:p>
          <a:p>
            <a:endParaRPr lang="en-US" dirty="0"/>
          </a:p>
          <a:p>
            <a:r>
              <a:rPr lang="en-US" dirty="0"/>
              <a:t>The audience, should not know if or who is within or outside their time. Do not make any indications. Just note the times on the report for the chief judge.</a:t>
            </a:r>
          </a:p>
          <a:p>
            <a:endParaRPr lang="en-US" dirty="0"/>
          </a:p>
          <a:p>
            <a:r>
              <a:rPr lang="en-US" dirty="0"/>
              <a:t>As with all roles, again make yourselves proud. Keep the results to yourself.</a:t>
            </a:r>
          </a:p>
        </p:txBody>
      </p:sp>
      <p:sp>
        <p:nvSpPr>
          <p:cNvPr id="4" name="Slide Number Placeholder 3"/>
          <p:cNvSpPr>
            <a:spLocks noGrp="1"/>
          </p:cNvSpPr>
          <p:nvPr>
            <p:ph type="sldNum" sz="quarter" idx="10"/>
          </p:nvPr>
        </p:nvSpPr>
        <p:spPr/>
        <p:txBody>
          <a:bodyPr/>
          <a:lstStyle/>
          <a:p>
            <a:fld id="{3CBA2159-CBE7-42F1-ABD5-A67553DA106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9437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newest member of the club contest team is the zoom facilitator. In January, our District Zoom Master, Earl Reyes will conduct two offerings of training specifically around facilitating contests. Each club will need a zoom facilitator for their contest. Please determine who your facilitator will be and ensure they attend this training. See the event calendar and </a:t>
            </a:r>
            <a:r>
              <a:rPr lang="en-US" dirty="0" err="1"/>
              <a:t>ProClass</a:t>
            </a:r>
            <a:r>
              <a:rPr lang="en-US" dirty="0"/>
              <a:t> for details and registration. </a:t>
            </a:r>
          </a:p>
          <a:p>
            <a:endParaRPr lang="en-US" dirty="0"/>
          </a:p>
          <a:p>
            <a:r>
              <a:rPr lang="en-US" dirty="0"/>
              <a:t>The Zoom facilitator along with the contest chairperson should work with their Division Director if they need a Zoom account for their contests. Once the account has been determined, the facilitator can schedule the “meeting”/contest and begin the preparation process. The link should be presented to all club members, contest officials, and guests that will be attending the contest.</a:t>
            </a:r>
          </a:p>
          <a:p>
            <a:endParaRPr lang="en-US" dirty="0"/>
          </a:p>
          <a:p>
            <a:r>
              <a:rPr lang="en-US" dirty="0"/>
              <a:t>Before the dry run, the Zoom facilitator will establish the breakout rooms and add the appropriate contest officials so that they will automatically be moved to tally results. </a:t>
            </a:r>
          </a:p>
          <a:p>
            <a:endParaRPr lang="en-US" dirty="0"/>
          </a:p>
          <a:p>
            <a:r>
              <a:rPr lang="en-US" dirty="0"/>
              <a:t>System checks:  Audio/Visual/Background Checks</a:t>
            </a:r>
          </a:p>
          <a:p>
            <a:r>
              <a:rPr lang="en-US" dirty="0"/>
              <a:t>                          Pinning to Contestants</a:t>
            </a:r>
          </a:p>
          <a:p>
            <a:r>
              <a:rPr lang="en-US" dirty="0"/>
              <a:t>                            </a:t>
            </a:r>
          </a:p>
          <a:p>
            <a:r>
              <a:rPr lang="en-US" dirty="0"/>
              <a:t>Renaming:         Contestants use their presentation order followed by their first and last names only,  </a:t>
            </a:r>
          </a:p>
          <a:p>
            <a:r>
              <a:rPr lang="en-US" dirty="0"/>
              <a:t>                          Ensure judges are renamed as Judge and remain off camera at all times when in the main contest meeting</a:t>
            </a:r>
          </a:p>
          <a:p>
            <a:endParaRPr lang="en-US" dirty="0"/>
          </a:p>
          <a:p>
            <a:endParaRPr lang="en-US" dirty="0"/>
          </a:p>
          <a:p>
            <a:r>
              <a:rPr lang="en-US" dirty="0"/>
              <a:t>During the dry run, the Zoom facilitator can assist contestants with issues regarding use of Zoom, adjustments to help resolve audio or video issues, etc.</a:t>
            </a:r>
          </a:p>
          <a:p>
            <a:endParaRPr lang="en-US" dirty="0"/>
          </a:p>
          <a:p>
            <a:r>
              <a:rPr lang="en-US" dirty="0"/>
              <a:t>Toastmasters International is counting on those serving in this new role to assist the entire contest team in smoothly acclimating to a virtual environment.</a:t>
            </a:r>
          </a:p>
          <a:p>
            <a:endParaRPr lang="en-US" dirty="0"/>
          </a:p>
          <a:p>
            <a:r>
              <a:rPr lang="en-US" dirty="0"/>
              <a:t>The facilitator should announce to the audience, best practices for viewing the contest and help them set their computers appropriately.</a:t>
            </a:r>
          </a:p>
          <a:p>
            <a:endParaRPr lang="en-US" dirty="0"/>
          </a:p>
          <a:p>
            <a:r>
              <a:rPr lang="en-US" dirty="0"/>
              <a:t>And, as we have been saying, we always want to make ourselves proud of how we handled a role. </a:t>
            </a:r>
          </a:p>
        </p:txBody>
      </p:sp>
      <p:sp>
        <p:nvSpPr>
          <p:cNvPr id="4" name="Slide Number Placeholder 3"/>
          <p:cNvSpPr>
            <a:spLocks noGrp="1"/>
          </p:cNvSpPr>
          <p:nvPr>
            <p:ph type="sldNum" sz="quarter" idx="10"/>
          </p:nvPr>
        </p:nvSpPr>
        <p:spPr/>
        <p:txBody>
          <a:bodyPr/>
          <a:lstStyle/>
          <a:p>
            <a:fld id="{3CBA2159-CBE7-42F1-ABD5-A67553DA106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9067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2BC5F-3685-4E65-8F7C-1381934A2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24C8D96-1B14-4A52-9637-55A7807D2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AF49DD3-8A25-41BB-B210-05B05CBEA7DE}"/>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4D99FFBD-DE9A-4134-ABAB-2141BF8FF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B58EC8-C10A-477D-A21C-BEE096C208C2}"/>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211087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D5A66-E108-4C27-82F3-662B34F4A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863C28-7174-4F0C-85BB-D3F944E765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4DC8B8-657A-44C7-A001-F02F9C3E7E96}"/>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3E119136-B57D-459D-9B68-74475F872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4444CE-F3F4-4ACC-ACA3-67568324AED5}"/>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86501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4C7FB0-840C-4266-8E67-90232209E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F1A701F-2F90-40A3-9F83-EB03CBEA5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4DDF0E-5F93-4EF8-AE17-1AF730FA1F0A}"/>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D2CA5552-2B84-474E-BA9C-52E4D974B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6596B8-4E17-4AD2-859B-EFA4D2435B80}"/>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40425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B6664-06D4-46B0-BE5A-E855EC029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7E3846-8F9D-497A-87E6-8382DD13F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9833-A3AE-4603-8EE7-83450DBC5DC7}"/>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E4F3AB99-7684-4A97-9B56-FCD13999D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2FA7D3-5A11-4065-B9F5-6BA6B2CD8714}"/>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144345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1BDBB-F17C-4849-ABF2-77DD3A16E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B7BCD6-7284-456E-A414-042957C17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EDFE86-1007-4318-8456-4DCDCEB49582}"/>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968BBC26-8A2E-467D-842F-9FFD9FD87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6BFDBB-8B94-4531-A31C-1BDE345180DA}"/>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4532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9DFE8-7C14-4FDF-9A2A-7489FBDC9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C12B0D1-0942-4393-BD18-669D92C21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3C0AC17-459E-42E3-95AF-CDE8A4BF1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62716F5-95A2-45CD-A6EA-2BE6DACF1444}"/>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6" name="Footer Placeholder 5">
            <a:extLst>
              <a:ext uri="{FF2B5EF4-FFF2-40B4-BE49-F238E27FC236}">
                <a16:creationId xmlns:a16="http://schemas.microsoft.com/office/drawing/2014/main" xmlns="" id="{C68FF94F-351B-4E2E-9EDD-DD7F6DC35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E9FAAB-EEA0-4CD0-A14D-4C445CD2488C}"/>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310431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709CE-D9F9-4D28-95A6-6E44CB12C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892623F-F33E-4BB0-80BA-F9EC3F07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91CBEF-9830-4CC6-AD30-7E4B7DB74D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0CC390-EF54-4AAE-990D-FEED401F9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57E36E-CDEB-4E45-BE16-EBF58D2EA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717F192-42E2-4ED3-8CA4-9C30E8624156}"/>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8" name="Footer Placeholder 7">
            <a:extLst>
              <a:ext uri="{FF2B5EF4-FFF2-40B4-BE49-F238E27FC236}">
                <a16:creationId xmlns:a16="http://schemas.microsoft.com/office/drawing/2014/main" xmlns="" id="{C4E7F4CF-349E-4799-A473-54E720FFC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7BC64DF-BCB6-46F9-B1F5-73F0E2F825EE}"/>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279142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74FD-C486-4D60-BAE1-7DFB9AE4D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567AD0-13F5-4219-A7CB-19CF20C44E96}"/>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4" name="Footer Placeholder 3">
            <a:extLst>
              <a:ext uri="{FF2B5EF4-FFF2-40B4-BE49-F238E27FC236}">
                <a16:creationId xmlns:a16="http://schemas.microsoft.com/office/drawing/2014/main" xmlns="" id="{0A7939B8-B3DE-4B67-B965-EC1B2F132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52EE0D-2B5C-4B00-AAE6-12BCACDE9BD7}"/>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6466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CD3D5A-359F-4AA5-8F5F-D42E40C79410}"/>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3" name="Footer Placeholder 2">
            <a:extLst>
              <a:ext uri="{FF2B5EF4-FFF2-40B4-BE49-F238E27FC236}">
                <a16:creationId xmlns:a16="http://schemas.microsoft.com/office/drawing/2014/main" xmlns="" id="{00D5C07D-7F93-4833-AFA1-6C65018CFA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FE62EAA-4B44-41CE-94FA-B49483C23C23}"/>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252745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D18C2-067F-4089-812D-1F32AE0DC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64621F-48FC-4C70-B700-EB75A4BF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749D70-5CB8-4F2F-B837-EEADE9764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C9E31A-3A01-4E81-ABC5-5D2AB626C19D}"/>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6" name="Footer Placeholder 5">
            <a:extLst>
              <a:ext uri="{FF2B5EF4-FFF2-40B4-BE49-F238E27FC236}">
                <a16:creationId xmlns:a16="http://schemas.microsoft.com/office/drawing/2014/main" xmlns="" id="{91D19265-82C7-42B0-80E6-CC6E1F51C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E77B48-847B-476F-A01B-8F37F97ADDAB}"/>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8672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881E8-709F-4F9C-9B76-2EE7DBAD7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6699D32-9AC1-4DFB-ABF3-2412425C2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8BA2E8E-D9EE-4508-88E9-0F61F87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884258-52F9-47AE-9989-2F3B03BC5358}"/>
              </a:ext>
            </a:extLst>
          </p:cNvPr>
          <p:cNvSpPr>
            <a:spLocks noGrp="1"/>
          </p:cNvSpPr>
          <p:nvPr>
            <p:ph type="dt" sz="half" idx="10"/>
          </p:nvPr>
        </p:nvSpPr>
        <p:spPr/>
        <p:txBody>
          <a:bodyPr/>
          <a:lstStyle/>
          <a:p>
            <a:fld id="{7D673E82-460D-4F8C-B1C8-09B666AC7D75}" type="datetimeFigureOut">
              <a:rPr lang="en-US" smtClean="0"/>
              <a:t>12/14/2020</a:t>
            </a:fld>
            <a:endParaRPr lang="en-US"/>
          </a:p>
        </p:txBody>
      </p:sp>
      <p:sp>
        <p:nvSpPr>
          <p:cNvPr id="6" name="Footer Placeholder 5">
            <a:extLst>
              <a:ext uri="{FF2B5EF4-FFF2-40B4-BE49-F238E27FC236}">
                <a16:creationId xmlns:a16="http://schemas.microsoft.com/office/drawing/2014/main" xmlns="" id="{94188596-A99F-4929-A3E5-83F493823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48CE89C-542F-469D-BBAA-2210AE9BDCC7}"/>
              </a:ext>
            </a:extLst>
          </p:cNvPr>
          <p:cNvSpPr>
            <a:spLocks noGrp="1"/>
          </p:cNvSpPr>
          <p:nvPr>
            <p:ph type="sldNum" sz="quarter" idx="12"/>
          </p:nvPr>
        </p:nvSpPr>
        <p:spPr/>
        <p:txBody>
          <a:bodyPr/>
          <a:lstStyle/>
          <a:p>
            <a:fld id="{3B343E00-5DAA-4B6C-93B1-5628F480AFCC}" type="slidenum">
              <a:rPr lang="en-US" smtClean="0"/>
              <a:t>‹#›</a:t>
            </a:fld>
            <a:endParaRPr lang="en-US"/>
          </a:p>
        </p:txBody>
      </p:sp>
    </p:spTree>
    <p:extLst>
      <p:ext uri="{BB962C8B-B14F-4D97-AF65-F5344CB8AC3E}">
        <p14:creationId xmlns:p14="http://schemas.microsoft.com/office/powerpoint/2010/main" val="184449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8504F6E-3192-4DC5-9DB2-20A0355BF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816E43-A338-41B3-B370-B49005FFF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354585-68D0-473B-B6E8-2222C6346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73E82-460D-4F8C-B1C8-09B666AC7D75}" type="datetimeFigureOut">
              <a:rPr lang="en-US" smtClean="0"/>
              <a:t>12/14/2020</a:t>
            </a:fld>
            <a:endParaRPr lang="en-US"/>
          </a:p>
        </p:txBody>
      </p:sp>
      <p:sp>
        <p:nvSpPr>
          <p:cNvPr id="5" name="Footer Placeholder 4">
            <a:extLst>
              <a:ext uri="{FF2B5EF4-FFF2-40B4-BE49-F238E27FC236}">
                <a16:creationId xmlns:a16="http://schemas.microsoft.com/office/drawing/2014/main" xmlns="" id="{43AED9A2-52F2-4809-832E-B6522E472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1E41F7-B5CE-4D52-AE85-DC34DD67F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43E00-5DAA-4B6C-93B1-5628F480AFCC}" type="slidenum">
              <a:rPr lang="en-US" smtClean="0"/>
              <a:t>‹#›</a:t>
            </a:fld>
            <a:endParaRPr lang="en-US"/>
          </a:p>
        </p:txBody>
      </p:sp>
    </p:spTree>
    <p:extLst>
      <p:ext uri="{BB962C8B-B14F-4D97-AF65-F5344CB8AC3E}">
        <p14:creationId xmlns:p14="http://schemas.microsoft.com/office/powerpoint/2010/main" val="128021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2">
            <a:extLst>
              <a:ext uri="{FF2B5EF4-FFF2-40B4-BE49-F238E27FC236}">
                <a16:creationId xmlns:a16="http://schemas.microsoft.com/office/drawing/2014/main" xmlns=""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t a table in front of a computer&#10;&#10;Description automatically generated">
            <a:extLst>
              <a:ext uri="{FF2B5EF4-FFF2-40B4-BE49-F238E27FC236}">
                <a16:creationId xmlns:a16="http://schemas.microsoft.com/office/drawing/2014/main" xmlns="" id="{095A8512-E69B-48FE-BA70-0EC1981E2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5" r="11592"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3" name="Freeform: Shape 44">
            <a:extLst>
              <a:ext uri="{FF2B5EF4-FFF2-40B4-BE49-F238E27FC236}">
                <a16:creationId xmlns:a16="http://schemas.microsoft.com/office/drawing/2014/main" xmlns=""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46">
            <a:extLst>
              <a:ext uri="{FF2B5EF4-FFF2-40B4-BE49-F238E27FC236}">
                <a16:creationId xmlns:a16="http://schemas.microsoft.com/office/drawing/2014/main" xmlns=""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How to Train Judges and Staff for your Club Contests</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477981" y="4872922"/>
            <a:ext cx="3933306" cy="1208141"/>
          </a:xfrm>
          <a:prstGeom prst="rect">
            <a:avLst/>
          </a:prstGeom>
        </p:spPr>
        <p:txBody>
          <a:bodyPr vert="horz" lIns="91440" tIns="45720" rIns="91440" bIns="45720" rtlCol="0">
            <a:normAutofit/>
          </a:bodyPr>
          <a:lstStyle/>
          <a:p>
            <a:pPr>
              <a:lnSpc>
                <a:spcPct val="90000"/>
              </a:lnSpc>
              <a:spcBef>
                <a:spcPts val="1000"/>
              </a:spcBef>
            </a:pPr>
            <a:r>
              <a:rPr lang="en-US" sz="2000" dirty="0"/>
              <a:t>District 66 Learning Institute</a:t>
            </a:r>
          </a:p>
        </p:txBody>
      </p:sp>
      <p:sp>
        <p:nvSpPr>
          <p:cNvPr id="55" name="Rectangle 4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09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defRPr/>
            </a:pPr>
            <a:endParaRPr lang="en-US">
              <a:solidFill>
                <a:prstClr val="black"/>
              </a:solidFill>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422833" y="750730"/>
            <a:ext cx="6282767" cy="29057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dirty="0">
                <a:solidFill>
                  <a:prstClr val="black"/>
                </a:solidFill>
                <a:effectLst>
                  <a:outerShdw blurRad="38100" dist="38100" dir="2700000" algn="tl">
                    <a:srgbClr val="000000">
                      <a:alpha val="43137"/>
                    </a:srgbClr>
                  </a:outerShdw>
                </a:effectLst>
              </a:rPr>
              <a:t>breakout rooms</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6020462" y="1731332"/>
            <a:ext cx="5021792" cy="4176929"/>
          </a:xfrm>
          <a:prstGeom prst="rect">
            <a:avLst/>
          </a:prstGeom>
        </p:spPr>
        <p:txBody>
          <a:bodyPr vert="horz" lIns="91440" tIns="45720" rIns="91440" bIns="45720" rtlCol="0">
            <a:noAutofit/>
          </a:bodyPr>
          <a:lstStyle/>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Participants arrival</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Scorecard Process</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System checks</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Renaming</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30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defRPr/>
            </a:pPr>
            <a:endParaRPr lang="en-US">
              <a:solidFill>
                <a:prstClr val="black"/>
              </a:solidFill>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477520" y="1691709"/>
            <a:ext cx="5769356" cy="196478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dirty="0">
                <a:solidFill>
                  <a:prstClr val="black"/>
                </a:solidFill>
                <a:effectLst>
                  <a:outerShdw blurRad="38100" dist="38100" dir="2700000" algn="tl">
                    <a:srgbClr val="000000">
                      <a:alpha val="43137"/>
                    </a:srgbClr>
                  </a:outerShdw>
                </a:effectLst>
              </a:rPr>
              <a:t>dry run</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5908702" y="1085096"/>
            <a:ext cx="5021792" cy="4176929"/>
          </a:xfrm>
          <a:prstGeom prst="rect">
            <a:avLst/>
          </a:prstGeom>
        </p:spPr>
        <p:txBody>
          <a:bodyPr vert="horz" lIns="91440" tIns="45720" rIns="91440" bIns="45720" rtlCol="0">
            <a:noAutofit/>
          </a:bodyPr>
          <a:lstStyle/>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Why?</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Equipment Checks</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Eligibility Review</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Area Check </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Briefings</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Practice</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Renaming</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70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631586" y="2520112"/>
            <a:ext cx="4642094" cy="160616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briefings</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5905266" y="1234728"/>
            <a:ext cx="6006672" cy="4176929"/>
          </a:xfrm>
          <a:prstGeom prst="rect">
            <a:avLst/>
          </a:prstGeom>
        </p:spPr>
        <p:txBody>
          <a:bodyPr vert="horz" lIns="91440" tIns="45720" rIns="91440" bIns="45720" rtlCol="0">
            <a:noAutofit/>
          </a:bodyPr>
          <a:lstStyle/>
          <a:p>
            <a:pPr marL="457200" lvl="0" indent="-457200">
              <a:spcBef>
                <a:spcPts val="1000"/>
              </a:spcBef>
              <a:spcAft>
                <a:spcPts val="1200"/>
              </a:spcAft>
              <a:buFont typeface="Arial" panose="020B0604020202020204" pitchFamily="34" charset="0"/>
              <a:buChar char="•"/>
              <a:defRPr/>
            </a:pPr>
            <a:r>
              <a:rPr lang="en-US" sz="3200" dirty="0">
                <a:solidFill>
                  <a:prstClr val="black"/>
                </a:solidFill>
                <a:latin typeface="Arial" panose="020B0604020202020204" pitchFamily="34" charset="0"/>
                <a:cs typeface="Arial" panose="020B0604020202020204" pitchFamily="34" charset="0"/>
              </a:rPr>
              <a:t>Review protest procedures</a:t>
            </a:r>
          </a:p>
          <a:p>
            <a:pPr marL="457200" lvl="0" indent="-457200">
              <a:spcBef>
                <a:spcPts val="1000"/>
              </a:spcBef>
              <a:spcAft>
                <a:spcPts val="1200"/>
              </a:spcAft>
              <a:buFont typeface="Arial" panose="020B0604020202020204" pitchFamily="34" charset="0"/>
              <a:buChar char="•"/>
              <a:defRPr/>
            </a:pPr>
            <a:r>
              <a:rPr lang="en-US" sz="3200" dirty="0">
                <a:solidFill>
                  <a:prstClr val="black"/>
                </a:solidFill>
                <a:latin typeface="Arial" panose="020B0604020202020204" pitchFamily="34" charset="0"/>
                <a:cs typeface="Arial" panose="020B0604020202020204" pitchFamily="34" charset="0"/>
              </a:rPr>
              <a:t>Review Ballot Collection procedures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rPr>
              <a:t>Review use of breakout rooms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dirty="0">
                <a:solidFill>
                  <a:prstClr val="black"/>
                </a:solidFill>
                <a:latin typeface="Arial" panose="020B0604020202020204" pitchFamily="34" charset="0"/>
                <a:cs typeface="Arial" panose="020B0604020202020204" pitchFamily="34" charset="0"/>
              </a:rPr>
              <a:t>Reviews contents of materials packet</a:t>
            </a:r>
            <a:endParaRPr kumimoji="0" lang="en-US" sz="3200" b="0"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3200" dirty="0">
              <a:solidFill>
                <a:prstClr val="black"/>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694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defRPr/>
            </a:pPr>
            <a:endParaRPr lang="en-US">
              <a:solidFill>
                <a:prstClr val="black"/>
              </a:solidFill>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162454" y="1861286"/>
            <a:ext cx="5133506" cy="187664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dirty="0">
                <a:solidFill>
                  <a:prstClr val="black"/>
                </a:solidFill>
                <a:effectLst>
                  <a:outerShdw blurRad="38100" dist="38100" dir="2700000" algn="tl">
                    <a:srgbClr val="000000">
                      <a:alpha val="43137"/>
                    </a:srgbClr>
                  </a:outerShdw>
                </a:effectLst>
              </a:rPr>
              <a:t>contest day </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5815738" y="1731332"/>
            <a:ext cx="6081622" cy="4176929"/>
          </a:xfrm>
          <a:prstGeom prst="rect">
            <a:avLst/>
          </a:prstGeom>
        </p:spPr>
        <p:txBody>
          <a:bodyPr vert="horz" lIns="91440" tIns="45720" rIns="91440" bIns="45720" rtlCol="0">
            <a:noAutofit/>
          </a:bodyPr>
          <a:lstStyle/>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Ensure Judge’s Presence</a:t>
            </a:r>
          </a:p>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Collect Timer Sheet</a:t>
            </a:r>
          </a:p>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Collect Judge’s Ballots</a:t>
            </a:r>
          </a:p>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Tabulate Results</a:t>
            </a:r>
          </a:p>
          <a:p>
            <a:pPr marL="45720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Give Result to Contest Chairperson</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46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defRPr/>
            </a:pPr>
            <a:endParaRPr lang="en-US">
              <a:solidFill>
                <a:prstClr val="black"/>
              </a:solidFill>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243734" y="1851126"/>
            <a:ext cx="5133506" cy="187664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dirty="0">
                <a:solidFill>
                  <a:prstClr val="black"/>
                </a:solidFill>
                <a:effectLst>
                  <a:outerShdw blurRad="38100" dist="38100" dir="2700000" algn="tl">
                    <a:srgbClr val="000000">
                      <a:alpha val="43137"/>
                    </a:srgbClr>
                  </a:outerShdw>
                </a:effectLst>
              </a:rPr>
              <a:t>after the contest </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6467502" y="1851126"/>
            <a:ext cx="5242252" cy="4176929"/>
          </a:xfrm>
          <a:prstGeom prst="rect">
            <a:avLst/>
          </a:prstGeom>
        </p:spPr>
        <p:txBody>
          <a:bodyPr vert="horz" lIns="91440" tIns="45720" rIns="91440" bIns="45720" rtlCol="0">
            <a:noAutofit/>
          </a:bodyPr>
          <a:lstStyle/>
          <a:p>
            <a:pPr marL="457200" indent="-457200">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Complete Form 1182</a:t>
            </a:r>
          </a:p>
          <a:p>
            <a:pPr marL="457200" indent="-457200">
              <a:buFont typeface="Arial" panose="020B0604020202020204" pitchFamily="34" charset="0"/>
              <a:buChar char="•"/>
              <a:defRPr/>
            </a:pPr>
            <a:endParaRPr lang="en-US" sz="3200" b="1"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Deliver forms to Contest Chairperson</a:t>
            </a:r>
          </a:p>
          <a:p>
            <a:pPr marL="457200" indent="-457200">
              <a:buFont typeface="Arial" panose="020B0604020202020204" pitchFamily="34" charset="0"/>
              <a:buChar char="•"/>
              <a:defRPr/>
            </a:pPr>
            <a:endParaRPr lang="en-US" sz="3200" b="1"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Keep Contestant Placement List</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40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483703" y="1217407"/>
            <a:ext cx="3768917" cy="1606163"/>
          </a:xfrm>
        </p:spPr>
        <p:txBody>
          <a:bodyPr vert="horz" lIns="91440" tIns="45720" rIns="91440" bIns="45720" rtlCol="0" anchor="b">
            <a:normAutofit/>
          </a:bodyPr>
          <a:lstStyle/>
          <a:p>
            <a:r>
              <a:rPr lang="en-US" sz="6000" b="1" kern="1200" dirty="0">
                <a:solidFill>
                  <a:schemeClr val="tx1"/>
                </a:solidFill>
                <a:effectLst>
                  <a:outerShdw blurRad="38100" dist="38100" dir="2700000" algn="tl">
                    <a:srgbClr val="000000">
                      <a:alpha val="43137"/>
                    </a:srgbClr>
                  </a:outerShdw>
                </a:effectLst>
                <a:latin typeface="+mj-lt"/>
                <a:ea typeface="+mj-ea"/>
                <a:cs typeface="+mj-cs"/>
              </a:rPr>
              <a:t>summary</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587070" y="3008938"/>
            <a:ext cx="3665550" cy="2064078"/>
          </a:xfrm>
          <a:prstGeom prst="rect">
            <a:avLst/>
          </a:prstGeom>
        </p:spPr>
        <p:txBody>
          <a:bodyPr vert="horz" lIns="91440" tIns="45720" rIns="91440" bIns="45720" rtlCol="0">
            <a:normAutofit/>
          </a:bodyPr>
          <a:lstStyle/>
          <a:p>
            <a:pPr marL="457200" indent="-457200">
              <a:lnSpc>
                <a:spcPct val="90000"/>
              </a:lnSpc>
              <a:spcBef>
                <a:spcPts val="1000"/>
              </a:spcBef>
              <a:buFont typeface="Wingdings" panose="05000000000000000000" pitchFamily="2" charset="2"/>
              <a:buChar char="ü"/>
            </a:pPr>
            <a:r>
              <a:rPr lang="en-US" sz="3200" b="1" kern="1200" dirty="0">
                <a:solidFill>
                  <a:schemeClr val="tx1"/>
                </a:solidFill>
                <a:latin typeface="Arial" panose="020B0604020202020204" pitchFamily="34" charset="0"/>
                <a:cs typeface="Arial" panose="020B0604020202020204" pitchFamily="34" charset="0"/>
              </a:rPr>
              <a:t>Obligations</a:t>
            </a:r>
          </a:p>
          <a:p>
            <a:pPr marL="457200" indent="-457200">
              <a:lnSpc>
                <a:spcPct val="90000"/>
              </a:lnSpc>
              <a:spcBef>
                <a:spcPts val="1000"/>
              </a:spcBef>
              <a:buFont typeface="Wingdings" panose="05000000000000000000" pitchFamily="2" charset="2"/>
              <a:buChar char="ü"/>
            </a:pPr>
            <a:r>
              <a:rPr lang="en-US" sz="3200" b="1" dirty="0">
                <a:latin typeface="Arial" panose="020B0604020202020204" pitchFamily="34" charset="0"/>
                <a:cs typeface="Arial" panose="020B0604020202020204" pitchFamily="34" charset="0"/>
              </a:rPr>
              <a:t>Requirements</a:t>
            </a:r>
          </a:p>
          <a:p>
            <a:pPr marL="457200" indent="-457200">
              <a:lnSpc>
                <a:spcPct val="90000"/>
              </a:lnSpc>
              <a:spcBef>
                <a:spcPts val="1000"/>
              </a:spcBef>
              <a:buFont typeface="Wingdings" panose="05000000000000000000" pitchFamily="2" charset="2"/>
              <a:buChar char="ü"/>
            </a:pPr>
            <a:r>
              <a:rPr lang="en-US" sz="3200" b="1" dirty="0">
                <a:latin typeface="Arial" panose="020B0604020202020204" pitchFamily="34" charset="0"/>
                <a:cs typeface="Arial" panose="020B0604020202020204" pitchFamily="34" charset="0"/>
              </a:rPr>
              <a:t>The Contest</a:t>
            </a:r>
            <a:endParaRPr lang="en-US" sz="3200" b="1" kern="1200" dirty="0">
              <a:solidFill>
                <a:schemeClr val="tx1"/>
              </a:solidFill>
              <a:latin typeface="Arial" panose="020B0604020202020204" pitchFamily="34" charset="0"/>
              <a:cs typeface="Arial" panose="020B0604020202020204" pitchFamily="34" charset="0"/>
            </a:endParaRPr>
          </a:p>
        </p:txBody>
      </p:sp>
      <p:pic>
        <p:nvPicPr>
          <p:cNvPr id="6" name="Picture 5">
            <a:hlinkClick r:id="rId3"/>
            <a:extLst>
              <a:ext uri="{FF2B5EF4-FFF2-40B4-BE49-F238E27FC236}">
                <a16:creationId xmlns:a16="http://schemas.microsoft.com/office/drawing/2014/main" xmlns="" id="{AEFCABA4-F605-4F93-A19B-D9A63A9F7A3F}"/>
              </a:ext>
            </a:extLst>
          </p:cNvPr>
          <p:cNvPicPr>
            <a:picLocks noChangeAspect="1"/>
          </p:cNvPicPr>
          <p:nvPr/>
        </p:nvPicPr>
        <p:blipFill>
          <a:blip r:embed="rId4"/>
          <a:stretch>
            <a:fillRect/>
          </a:stretch>
        </p:blipFill>
        <p:spPr>
          <a:xfrm>
            <a:off x="7640638" y="643467"/>
            <a:ext cx="3454061" cy="5571066"/>
          </a:xfrm>
          <a:prstGeom prst="rect">
            <a:avLst/>
          </a:prstGeom>
        </p:spPr>
      </p:pic>
    </p:spTree>
    <p:extLst>
      <p:ext uri="{BB962C8B-B14F-4D97-AF65-F5344CB8AC3E}">
        <p14:creationId xmlns:p14="http://schemas.microsoft.com/office/powerpoint/2010/main" val="336076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77981" y="1122363"/>
            <a:ext cx="4023360" cy="3204134"/>
          </a:xfrm>
        </p:spPr>
        <p:txBody>
          <a:bodyPr vert="horz" lIns="91440" tIns="45720" rIns="91440" bIns="45720" rtlCol="0" anchor="b">
            <a:normAutofit/>
          </a:bodyPr>
          <a:lstStyle/>
          <a:p>
            <a:r>
              <a:rPr lang="en-US" sz="6000" b="1" dirty="0">
                <a:effectLst>
                  <a:outerShdw blurRad="38100" dist="38100" dir="2700000" algn="tl">
                    <a:srgbClr val="000000">
                      <a:alpha val="43137"/>
                    </a:srgbClr>
                  </a:outerShdw>
                </a:effectLst>
              </a:rPr>
              <a:t>questions?</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endParaRPr lang="en-US" sz="4800" dirty="0"/>
          </a:p>
        </p:txBody>
      </p:sp>
      <p:sp>
        <p:nvSpPr>
          <p:cNvPr id="20" name="Rectangle 19">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standing in a room&#10;&#10;Description automatically generated">
            <a:extLst>
              <a:ext uri="{FF2B5EF4-FFF2-40B4-BE49-F238E27FC236}">
                <a16:creationId xmlns:a16="http://schemas.microsoft.com/office/drawing/2014/main" xmlns="" id="{F278E08D-B173-4426-9799-E38078C75C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4" r="21714" b="-1"/>
          <a:stretch/>
        </p:blipFill>
        <p:spPr>
          <a:xfrm>
            <a:off x="4868487" y="10"/>
            <a:ext cx="7323513" cy="6857990"/>
          </a:xfrm>
          <a:prstGeom prst="rect">
            <a:avLst/>
          </a:prstGeom>
          <a:effectLst>
            <a:softEdge rad="635000"/>
          </a:effectLst>
        </p:spPr>
      </p:pic>
      <p:sp>
        <p:nvSpPr>
          <p:cNvPr id="4" name="TextBox 3">
            <a:extLst>
              <a:ext uri="{FF2B5EF4-FFF2-40B4-BE49-F238E27FC236}">
                <a16:creationId xmlns:a16="http://schemas.microsoft.com/office/drawing/2014/main" xmlns="" id="{DB4362D6-49DC-435B-9395-73328CF1704E}"/>
              </a:ext>
            </a:extLst>
          </p:cNvPr>
          <p:cNvSpPr txBox="1"/>
          <p:nvPr/>
        </p:nvSpPr>
        <p:spPr>
          <a:xfrm>
            <a:off x="578651" y="4723637"/>
            <a:ext cx="11034695" cy="1481396"/>
          </a:xfrm>
          <a:prstGeom prst="rect">
            <a:avLst/>
          </a:prstGeom>
        </p:spPr>
        <p:txBody>
          <a:bodyPr vert="horz" lIns="91440" tIns="45720" rIns="91440" bIns="45720" rtlCol="0">
            <a:normAutofit/>
          </a:bodyPr>
          <a:lstStyle/>
          <a:p>
            <a:pPr>
              <a:lnSpc>
                <a:spcPct val="90000"/>
              </a:lnSpc>
              <a:spcBef>
                <a:spcPts val="1000"/>
              </a:spcBef>
            </a:pPr>
            <a:endParaRPr lang="en-US" sz="2800" b="1" kern="1200" dirty="0">
              <a:solidFill>
                <a:schemeClr val="tx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209921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463EB0A-3D7C-4AA5-BFA5-8EE5B4BA56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b="1" kern="1200" dirty="0">
                <a:solidFill>
                  <a:schemeClr val="tx1"/>
                </a:solidFill>
                <a:effectLst>
                  <a:outerShdw blurRad="38100" dist="38100" dir="2700000" algn="tl">
                    <a:srgbClr val="000000">
                      <a:alpha val="43137"/>
                    </a:srgbClr>
                  </a:outerShdw>
                </a:effectLst>
                <a:latin typeface="+mn-lt"/>
                <a:ea typeface="+mn-ea"/>
                <a:cs typeface="+mn-cs"/>
              </a:rPr>
              <a:t>thank you!</a:t>
            </a:r>
            <a:br>
              <a:rPr lang="en-US" sz="8000" b="1" kern="1200" dirty="0">
                <a:solidFill>
                  <a:schemeClr val="tx1"/>
                </a:solidFill>
                <a:effectLst>
                  <a:outerShdw blurRad="38100" dist="38100" dir="2700000" algn="tl">
                    <a:srgbClr val="000000">
                      <a:alpha val="43137"/>
                    </a:srgbClr>
                  </a:outerShdw>
                </a:effectLst>
                <a:latin typeface="+mn-lt"/>
                <a:ea typeface="+mn-ea"/>
                <a:cs typeface="+mn-cs"/>
              </a:rPr>
            </a:br>
            <a:endParaRPr lang="en-US" sz="8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xmlns="" id="{DB4362D6-49DC-435B-9395-73328CF1704E}"/>
              </a:ext>
            </a:extLst>
          </p:cNvPr>
          <p:cNvSpPr txBox="1"/>
          <p:nvPr/>
        </p:nvSpPr>
        <p:spPr>
          <a:xfrm>
            <a:off x="578651" y="4723637"/>
            <a:ext cx="11034695" cy="1481396"/>
          </a:xfrm>
          <a:prstGeom prst="rect">
            <a:avLst/>
          </a:prstGeom>
        </p:spPr>
        <p:txBody>
          <a:bodyPr vert="horz" lIns="91440" tIns="45720" rIns="91440" bIns="45720" rtlCol="0">
            <a:normAutofit lnSpcReduction="10000"/>
          </a:bodyPr>
          <a:lstStyle/>
          <a:p>
            <a:pPr>
              <a:lnSpc>
                <a:spcPct val="90000"/>
              </a:lnSpc>
              <a:spcBef>
                <a:spcPts val="1000"/>
              </a:spcBef>
            </a:pPr>
            <a:r>
              <a:rPr lang="en-US" sz="2800" kern="1200" dirty="0">
                <a:solidFill>
                  <a:schemeClr val="tx1"/>
                </a:solidFill>
                <a:latin typeface="Arial Narrow" panose="020B0606020202030204" pitchFamily="34" charset="0"/>
              </a:rPr>
              <a:t>[instructor name here]</a:t>
            </a:r>
          </a:p>
          <a:p>
            <a:pPr>
              <a:lnSpc>
                <a:spcPct val="90000"/>
              </a:lnSpc>
              <a:spcBef>
                <a:spcPts val="1000"/>
              </a:spcBef>
            </a:pPr>
            <a:r>
              <a:rPr lang="en-US" sz="2800" dirty="0">
                <a:latin typeface="Arial Narrow" panose="020B0606020202030204" pitchFamily="34" charset="0"/>
                <a:hlinkClick r:id="rId3"/>
              </a:rPr>
              <a:t>email address here</a:t>
            </a:r>
            <a:endParaRPr lang="en-US" sz="2800" dirty="0">
              <a:latin typeface="Arial Narrow" panose="020B0606020202030204" pitchFamily="34" charset="0"/>
            </a:endParaRPr>
          </a:p>
          <a:p>
            <a:pPr>
              <a:lnSpc>
                <a:spcPct val="90000"/>
              </a:lnSpc>
              <a:spcBef>
                <a:spcPts val="1000"/>
              </a:spcBef>
            </a:pPr>
            <a:r>
              <a:rPr lang="en-US" sz="2800" kern="1200" dirty="0">
                <a:solidFill>
                  <a:schemeClr val="tx1"/>
                </a:solidFill>
                <a:latin typeface="Arial Narrow" panose="020B0606020202030204" pitchFamily="34" charset="0"/>
              </a:rPr>
              <a:t>phone number here</a:t>
            </a:r>
          </a:p>
        </p:txBody>
      </p:sp>
      <p:sp>
        <p:nvSpPr>
          <p:cNvPr id="11" name="Rectangle 10">
            <a:extLst>
              <a:ext uri="{FF2B5EF4-FFF2-40B4-BE49-F238E27FC236}">
                <a16:creationId xmlns:a16="http://schemas.microsoft.com/office/drawing/2014/main" xmlns="" id="{7945AD00-F967-454D-A4B2-39ABA5C88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E9BC5B79-B912-427C-8219-E3E50943F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81867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prstClr val="black"/>
              </a:solidFill>
            </a:endParaRPr>
          </a:p>
        </p:txBody>
      </p:sp>
      <p:sp>
        <p:nvSpPr>
          <p:cNvPr id="2" name="Title 1"/>
          <p:cNvSpPr>
            <a:spLocks noGrp="1"/>
          </p:cNvSpPr>
          <p:nvPr>
            <p:ph type="title"/>
          </p:nvPr>
        </p:nvSpPr>
        <p:spPr>
          <a:xfrm>
            <a:off x="483703" y="1217407"/>
            <a:ext cx="3768917" cy="1606163"/>
          </a:xfrm>
        </p:spPr>
        <p:txBody>
          <a:bodyPr vert="horz" lIns="91440" tIns="45720" rIns="91440" bIns="45720" rtlCol="0" anchor="b">
            <a:normAutofit/>
          </a:bodyPr>
          <a:lstStyle/>
          <a:p>
            <a:r>
              <a:rPr lang="en-US" sz="6000" b="1" kern="1200" dirty="0">
                <a:solidFill>
                  <a:schemeClr val="tx1"/>
                </a:solidFill>
                <a:effectLst>
                  <a:outerShdw blurRad="38100" dist="38100" dir="2700000" algn="tl">
                    <a:srgbClr val="000000">
                      <a:alpha val="43137"/>
                    </a:srgbClr>
                  </a:outerShdw>
                </a:effectLst>
                <a:latin typeface="+mj-lt"/>
                <a:ea typeface="+mj-ea"/>
                <a:cs typeface="+mj-cs"/>
              </a:rPr>
              <a:t>agenda</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587070" y="3008938"/>
            <a:ext cx="3665550" cy="2064078"/>
          </a:xfrm>
          <a:prstGeom prst="rect">
            <a:avLst/>
          </a:prstGeom>
        </p:spPr>
        <p:txBody>
          <a:bodyPr vert="horz" lIns="91440" tIns="45720" rIns="91440" bIns="45720" rtlCol="0">
            <a:normAutofit/>
          </a:bodyPr>
          <a:lstStyle/>
          <a:p>
            <a:pPr marL="457200" indent="-457200">
              <a:lnSpc>
                <a:spcPct val="90000"/>
              </a:lnSpc>
              <a:spcBef>
                <a:spcPts val="1000"/>
              </a:spcBef>
              <a:spcAft>
                <a:spcPts val="1200"/>
              </a:spcAft>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Obligations</a:t>
            </a:r>
          </a:p>
          <a:p>
            <a:pPr marL="457200" indent="-457200">
              <a:lnSpc>
                <a:spcPct val="90000"/>
              </a:lnSpc>
              <a:spcBef>
                <a:spcPts val="1000"/>
              </a:spcBef>
              <a:spcAft>
                <a:spcPts val="1200"/>
              </a:spcAft>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Requirements</a:t>
            </a:r>
          </a:p>
          <a:p>
            <a:pPr marL="457200" indent="-457200">
              <a:lnSpc>
                <a:spcPct val="90000"/>
              </a:lnSpc>
              <a:spcBef>
                <a:spcPts val="1000"/>
              </a:spcBef>
              <a:spcAft>
                <a:spcPts val="1200"/>
              </a:spcAft>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The Contest</a:t>
            </a:r>
          </a:p>
        </p:txBody>
      </p:sp>
      <p:pic>
        <p:nvPicPr>
          <p:cNvPr id="6" name="Picture 5">
            <a:hlinkClick r:id="rId3"/>
            <a:extLst>
              <a:ext uri="{FF2B5EF4-FFF2-40B4-BE49-F238E27FC236}">
                <a16:creationId xmlns:a16="http://schemas.microsoft.com/office/drawing/2014/main" xmlns="" id="{AEFCABA4-F605-4F93-A19B-D9A63A9F7A3F}"/>
              </a:ext>
            </a:extLst>
          </p:cNvPr>
          <p:cNvPicPr>
            <a:picLocks noChangeAspect="1"/>
          </p:cNvPicPr>
          <p:nvPr/>
        </p:nvPicPr>
        <p:blipFill>
          <a:blip r:embed="rId4"/>
          <a:stretch>
            <a:fillRect/>
          </a:stretch>
        </p:blipFill>
        <p:spPr>
          <a:xfrm>
            <a:off x="7640638" y="643467"/>
            <a:ext cx="3454061" cy="5571066"/>
          </a:xfrm>
          <a:prstGeom prst="rect">
            <a:avLst/>
          </a:prstGeom>
        </p:spPr>
      </p:pic>
    </p:spTree>
    <p:extLst>
      <p:ext uri="{BB962C8B-B14F-4D97-AF65-F5344CB8AC3E}">
        <p14:creationId xmlns:p14="http://schemas.microsoft.com/office/powerpoint/2010/main" val="72742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looking at a computer&#10;&#10;Description automatically generated">
            <a:extLst>
              <a:ext uri="{FF2B5EF4-FFF2-40B4-BE49-F238E27FC236}">
                <a16:creationId xmlns:a16="http://schemas.microsoft.com/office/drawing/2014/main" xmlns="" id="{C5D8BA3D-5024-4C0F-840D-47DDC08BAA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 t="6482" r="20874" b="1"/>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6380" y="625683"/>
            <a:ext cx="4988099" cy="2306637"/>
          </a:xfrm>
        </p:spPr>
        <p:txBody>
          <a:bodyPr vert="horz" lIns="91440" tIns="45720" rIns="91440" bIns="45720" rtlCol="0" anchor="b">
            <a:normAutofit/>
          </a:bodyPr>
          <a:lstStyle/>
          <a:p>
            <a:r>
              <a:rPr lang="en-US" sz="6000" b="1" dirty="0">
                <a:effectLst>
                  <a:outerShdw blurRad="38100" dist="38100" dir="2700000" algn="tl">
                    <a:srgbClr val="000000">
                      <a:alpha val="43137"/>
                    </a:srgbClr>
                  </a:outerShdw>
                </a:effectLst>
              </a:rPr>
              <a:t>contest success</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1185117" y="3338774"/>
            <a:ext cx="4023359" cy="1208141"/>
          </a:xfrm>
          <a:prstGeom prst="rect">
            <a:avLst/>
          </a:prstGeom>
        </p:spPr>
        <p:txBody>
          <a:bodyPr vert="horz" lIns="91440" tIns="45720" rIns="91440" bIns="45720" rtlCol="0">
            <a:noAutofit/>
          </a:bodyPr>
          <a:lstStyle/>
          <a:p>
            <a:pPr marL="457200" indent="-457200">
              <a:lnSpc>
                <a:spcPct val="90000"/>
              </a:lnSpc>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Planning</a:t>
            </a:r>
          </a:p>
          <a:p>
            <a:pPr marL="457200" indent="-457200">
              <a:lnSpc>
                <a:spcPct val="90000"/>
              </a:lnSpc>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Preparation</a:t>
            </a:r>
          </a:p>
          <a:p>
            <a:pPr marL="457200" indent="-457200">
              <a:lnSpc>
                <a:spcPct val="90000"/>
              </a:lnSpc>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Execution</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95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in a room&#10;&#10;Description automatically generated">
            <a:extLst>
              <a:ext uri="{FF2B5EF4-FFF2-40B4-BE49-F238E27FC236}">
                <a16:creationId xmlns:a16="http://schemas.microsoft.com/office/drawing/2014/main" xmlns="" id="{D5662EB4-F028-43F8-8089-71D6489F07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7501" y="878523"/>
            <a:ext cx="5760259" cy="2118677"/>
          </a:xfrm>
        </p:spPr>
        <p:txBody>
          <a:bodyPr vert="horz" lIns="91440" tIns="45720" rIns="91440" bIns="45720" rtlCol="0" anchor="b">
            <a:normAutofit/>
          </a:bodyPr>
          <a:lstStyle/>
          <a:p>
            <a:r>
              <a:rPr lang="en-US" sz="6000" b="1" dirty="0">
                <a:effectLst>
                  <a:outerShdw blurRad="38100" dist="38100" dir="2700000" algn="tl">
                    <a:srgbClr val="000000">
                      <a:alpha val="43137"/>
                    </a:srgbClr>
                  </a:outerShdw>
                </a:effectLst>
              </a:rPr>
              <a:t>contest officials</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1084509" y="3380512"/>
            <a:ext cx="4703620" cy="1547088"/>
          </a:xfrm>
          <a:prstGeom prst="rect">
            <a:avLst/>
          </a:prstGeom>
        </p:spPr>
        <p:txBody>
          <a:bodyPr vert="horz" lIns="91440" tIns="45720" rIns="91440" bIns="45720" rtlCol="0">
            <a:normAutofit/>
          </a:bodyPr>
          <a:lstStyle/>
          <a:p>
            <a:pPr marL="457200" indent="-457200">
              <a:lnSpc>
                <a:spcPct val="90000"/>
              </a:lnSpc>
              <a:spcBef>
                <a:spcPts val="1000"/>
              </a:spcBef>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contest chairperson</a:t>
            </a:r>
          </a:p>
          <a:p>
            <a:pPr marL="457200" indent="-457200">
              <a:lnSpc>
                <a:spcPct val="90000"/>
              </a:lnSpc>
              <a:spcBef>
                <a:spcPts val="10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chief judge</a:t>
            </a:r>
          </a:p>
          <a:p>
            <a:pPr marL="342900" indent="-342900">
              <a:lnSpc>
                <a:spcPct val="90000"/>
              </a:lnSpc>
              <a:spcBef>
                <a:spcPts val="1000"/>
              </a:spcBef>
              <a:buFont typeface="Arial" panose="020B0604020202020204" pitchFamily="34" charset="0"/>
              <a:buChar char="•"/>
            </a:pPr>
            <a:endParaRPr lang="en-US" sz="2000" b="1" dirty="0"/>
          </a:p>
        </p:txBody>
      </p:sp>
      <p:sp>
        <p:nvSpPr>
          <p:cNvPr id="29" name="Rectangle 2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5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441394" y="2134032"/>
            <a:ext cx="4642094" cy="1606163"/>
          </a:xfrm>
        </p:spPr>
        <p:txBody>
          <a:bodyPr vert="horz" lIns="91440" tIns="45720" rIns="91440" bIns="45720" rtlCol="0" anchor="b">
            <a:normAutofit fontScale="90000"/>
          </a:bodyPr>
          <a:lstStyle/>
          <a:p>
            <a:r>
              <a:rPr lang="en-US" sz="6000" b="1" kern="1200" dirty="0">
                <a:solidFill>
                  <a:schemeClr val="tx1"/>
                </a:solidFill>
                <a:effectLst>
                  <a:outerShdw blurRad="38100" dist="38100" dir="2700000" algn="tl">
                    <a:srgbClr val="000000">
                      <a:alpha val="43137"/>
                    </a:srgbClr>
                  </a:outerShdw>
                </a:effectLst>
                <a:latin typeface="+mj-lt"/>
                <a:ea typeface="+mj-ea"/>
                <a:cs typeface="+mj-cs"/>
              </a:rPr>
              <a:t>chief judge or judge</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6091724" y="763422"/>
            <a:ext cx="5525375" cy="4176929"/>
          </a:xfrm>
          <a:prstGeom prst="rect">
            <a:avLst/>
          </a:prstGeom>
        </p:spPr>
        <p:txBody>
          <a:bodyPr vert="horz" lIns="91440" tIns="45720" rIns="91440" bIns="45720" rtlCol="0">
            <a:noAutofit/>
          </a:bodyPr>
          <a:lstStyle/>
          <a:p>
            <a:pPr marL="457200"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Qualities</a:t>
            </a:r>
          </a:p>
          <a:p>
            <a:pPr marL="914400" lvl="1"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Experienced</a:t>
            </a:r>
          </a:p>
          <a:p>
            <a:pPr marL="914400" lvl="1"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Fair</a:t>
            </a:r>
          </a:p>
          <a:p>
            <a:pPr lvl="1"/>
            <a:endParaRPr lang="en-US" sz="3200" b="1" dirty="0">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Requirements</a:t>
            </a:r>
          </a:p>
          <a:p>
            <a:pPr marL="914400" lvl="1"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Recruit judges and contest officials</a:t>
            </a:r>
          </a:p>
          <a:p>
            <a:pPr marL="914400" lvl="1" indent="-457200">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Speech Contest Rulebook</a:t>
            </a:r>
          </a:p>
          <a:p>
            <a:pPr marL="342900" indent="-342900">
              <a:lnSpc>
                <a:spcPct val="90000"/>
              </a:lnSpc>
              <a:spcBef>
                <a:spcPts val="1000"/>
              </a:spcBef>
              <a:buFont typeface="Arial" panose="020B0604020202020204" pitchFamily="34" charset="0"/>
              <a:buChar char="•"/>
            </a:pPr>
            <a:endParaRPr lang="en-US" sz="2400" b="1" kern="1200" dirty="0">
              <a:solidFill>
                <a:schemeClr val="tx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405965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E01CB9A5-0B5A-4DD2-B2CC-9C8858D38161}"/>
              </a:ext>
            </a:extLst>
          </p:cNvPr>
          <p:cNvSpPr txBox="1">
            <a:spLocks/>
          </p:cNvSpPr>
          <p:nvPr/>
        </p:nvSpPr>
        <p:spPr>
          <a:xfrm>
            <a:off x="631586" y="2520112"/>
            <a:ext cx="4642094" cy="160616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before the contest</a:t>
            </a:r>
          </a:p>
        </p:txBody>
      </p:sp>
      <p:sp>
        <p:nvSpPr>
          <p:cNvPr id="9" name="TextBox 8">
            <a:extLst>
              <a:ext uri="{FF2B5EF4-FFF2-40B4-BE49-F238E27FC236}">
                <a16:creationId xmlns:a16="http://schemas.microsoft.com/office/drawing/2014/main" xmlns="" id="{9C36C8E0-EC7E-4265-ADAE-EAEF7B9237DC}"/>
              </a:ext>
            </a:extLst>
          </p:cNvPr>
          <p:cNvSpPr txBox="1"/>
          <p:nvPr/>
        </p:nvSpPr>
        <p:spPr>
          <a:xfrm>
            <a:off x="5905266" y="1234728"/>
            <a:ext cx="6006672" cy="4176929"/>
          </a:xfrm>
          <a:prstGeom prst="rect">
            <a:avLst/>
          </a:prstGeom>
        </p:spPr>
        <p:txBody>
          <a:bodyPr vert="horz" lIns="91440" tIns="45720" rIns="91440" bIns="45720" rtlCol="0">
            <a:noAutofit/>
          </a:bodyPr>
          <a:lstStyle/>
          <a:p>
            <a:pPr marL="457200" lvl="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Review protest procedures</a:t>
            </a:r>
          </a:p>
          <a:p>
            <a:pPr marL="457200" lvl="0"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Determine Ballot Collection</a:t>
            </a:r>
          </a:p>
          <a:p>
            <a:pPr marL="457200" marR="0" lvl="0" indent="-4572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rPr>
              <a:t>Works with Zoom Facilitator</a:t>
            </a:r>
          </a:p>
          <a:p>
            <a:pPr marL="914400" lvl="1" indent="-457200">
              <a:spcBef>
                <a:spcPts val="1000"/>
              </a:spcBef>
              <a:spcAft>
                <a:spcPts val="1200"/>
              </a:spcAft>
              <a:buFont typeface="Arial" panose="020B0604020202020204" pitchFamily="34" charset="0"/>
              <a:buChar char="•"/>
              <a:defRPr/>
            </a:pPr>
            <a:r>
              <a:rPr lang="en-US" sz="3200" b="1" dirty="0">
                <a:solidFill>
                  <a:prstClr val="black"/>
                </a:solidFill>
                <a:latin typeface="Arial" panose="020B0604020202020204" pitchFamily="34" charset="0"/>
                <a:cs typeface="Arial" panose="020B0604020202020204" pitchFamily="34" charset="0"/>
              </a:rPr>
              <a:t>Breakout Rooms</a:t>
            </a:r>
          </a:p>
          <a:p>
            <a:pPr marL="914400" lvl="1" indent="-457200">
              <a:spcBef>
                <a:spcPts val="1000"/>
              </a:spcBef>
              <a:spcAft>
                <a:spcPts val="1200"/>
              </a:spcAft>
              <a:buFont typeface="Arial" panose="020B0604020202020204" pitchFamily="34" charset="0"/>
              <a:buChar char="•"/>
              <a:defRPr/>
            </a:pPr>
            <a:r>
              <a:rPr kumimoji="0" lang="en-US" sz="3200" b="1"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rPr>
              <a:t>Dry Runs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3200" dirty="0">
              <a:solidFill>
                <a:prstClr val="black"/>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3610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prstClr val="black"/>
              </a:solidFill>
            </a:endParaRPr>
          </a:p>
        </p:txBody>
      </p:sp>
      <p:sp>
        <p:nvSpPr>
          <p:cNvPr id="2" name="Title 1"/>
          <p:cNvSpPr>
            <a:spLocks noGrp="1"/>
          </p:cNvSpPr>
          <p:nvPr>
            <p:ph type="title"/>
          </p:nvPr>
        </p:nvSpPr>
        <p:spPr>
          <a:xfrm>
            <a:off x="631586" y="2520112"/>
            <a:ext cx="4642094" cy="1606163"/>
          </a:xfrm>
        </p:spPr>
        <p:txBody>
          <a:bodyPr vert="horz" lIns="91440" tIns="45720" rIns="91440" bIns="45720" rtlCol="0" anchor="b">
            <a:normAutofit fontScale="90000"/>
          </a:bodyPr>
          <a:lstStyle/>
          <a:p>
            <a:r>
              <a:rPr lang="en-US" sz="6000" b="1" kern="1200" dirty="0">
                <a:solidFill>
                  <a:schemeClr val="tx1"/>
                </a:solidFill>
                <a:effectLst>
                  <a:outerShdw blurRad="38100" dist="38100" dir="2700000" algn="tl">
                    <a:srgbClr val="000000">
                      <a:alpha val="43137"/>
                    </a:srgbClr>
                  </a:outerShdw>
                </a:effectLst>
                <a:latin typeface="+mj-lt"/>
                <a:ea typeface="+mj-ea"/>
                <a:cs typeface="+mj-cs"/>
              </a:rPr>
              <a:t>ballot counters</a:t>
            </a:r>
          </a:p>
        </p:txBody>
      </p:sp>
      <p:sp>
        <p:nvSpPr>
          <p:cNvPr id="4" name="TextBox 3">
            <a:extLst>
              <a:ext uri="{FF2B5EF4-FFF2-40B4-BE49-F238E27FC236}">
                <a16:creationId xmlns:a16="http://schemas.microsoft.com/office/drawing/2014/main" xmlns="" id="{DB4362D6-49DC-435B-9395-73328CF1704E}"/>
              </a:ext>
            </a:extLst>
          </p:cNvPr>
          <p:cNvSpPr txBox="1"/>
          <p:nvPr/>
        </p:nvSpPr>
        <p:spPr>
          <a:xfrm>
            <a:off x="7167159" y="1234728"/>
            <a:ext cx="4393255" cy="4176929"/>
          </a:xfrm>
          <a:prstGeom prst="rect">
            <a:avLst/>
          </a:prstGeom>
        </p:spPr>
        <p:txBody>
          <a:bodyPr vert="horz" lIns="91440" tIns="45720" rIns="91440" bIns="45720" rtlCol="0">
            <a:noAutofit/>
          </a:bodyPr>
          <a:lstStyle/>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Responsibilities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Contestants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Toastmasters International</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Audience</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Themselves</a:t>
            </a: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90000"/>
              </a:lnSpc>
              <a:spcBef>
                <a:spcPts val="1000"/>
              </a:spcBef>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05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prstClr val="black"/>
              </a:solidFill>
            </a:endParaRPr>
          </a:p>
        </p:txBody>
      </p:sp>
      <p:sp>
        <p:nvSpPr>
          <p:cNvPr id="4" name="TextBox 3">
            <a:extLst>
              <a:ext uri="{FF2B5EF4-FFF2-40B4-BE49-F238E27FC236}">
                <a16:creationId xmlns:a16="http://schemas.microsoft.com/office/drawing/2014/main" xmlns="" id="{DB4362D6-49DC-435B-9395-73328CF1704E}"/>
              </a:ext>
            </a:extLst>
          </p:cNvPr>
          <p:cNvSpPr txBox="1"/>
          <p:nvPr/>
        </p:nvSpPr>
        <p:spPr>
          <a:xfrm>
            <a:off x="7167159" y="1234728"/>
            <a:ext cx="4393255" cy="4176929"/>
          </a:xfrm>
          <a:prstGeom prst="rect">
            <a:avLst/>
          </a:prstGeom>
        </p:spPr>
        <p:txBody>
          <a:bodyPr vert="horz" lIns="91440" tIns="45720" rIns="91440" bIns="45720" rtlCol="0">
            <a:noAutofit/>
          </a:bodyPr>
          <a:lstStyle/>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Responsibilities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Contestants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Toastmasters International</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Audience</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Themselves</a:t>
            </a: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90000"/>
              </a:lnSpc>
              <a:spcBef>
                <a:spcPts val="1000"/>
              </a:spcBef>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4BDFA78C-2144-435D-B527-5AB2DBA031CF}"/>
              </a:ext>
            </a:extLst>
          </p:cNvPr>
          <p:cNvSpPr txBox="1">
            <a:spLocks/>
          </p:cNvSpPr>
          <p:nvPr/>
        </p:nvSpPr>
        <p:spPr>
          <a:xfrm>
            <a:off x="783986" y="2672512"/>
            <a:ext cx="4642094" cy="16061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effectLst>
                  <a:outerShdw blurRad="38100" dist="38100" dir="2700000" algn="tl">
                    <a:srgbClr val="000000">
                      <a:alpha val="43137"/>
                    </a:srgbClr>
                  </a:outerShdw>
                </a:effectLst>
              </a:rPr>
              <a:t>timers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32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prstClr val="black"/>
              </a:solidFill>
            </a:endParaRPr>
          </a:p>
        </p:txBody>
      </p:sp>
      <p:sp>
        <p:nvSpPr>
          <p:cNvPr id="4" name="TextBox 3">
            <a:extLst>
              <a:ext uri="{FF2B5EF4-FFF2-40B4-BE49-F238E27FC236}">
                <a16:creationId xmlns:a16="http://schemas.microsoft.com/office/drawing/2014/main" xmlns="" id="{DB4362D6-49DC-435B-9395-73328CF1704E}"/>
              </a:ext>
            </a:extLst>
          </p:cNvPr>
          <p:cNvSpPr txBox="1"/>
          <p:nvPr/>
        </p:nvSpPr>
        <p:spPr>
          <a:xfrm>
            <a:off x="7167159" y="1234728"/>
            <a:ext cx="4393255" cy="4176929"/>
          </a:xfrm>
          <a:prstGeom prst="rect">
            <a:avLst/>
          </a:prstGeom>
        </p:spPr>
        <p:txBody>
          <a:bodyPr vert="horz" lIns="91440" tIns="45720" rIns="91440" bIns="45720" rtlCol="0">
            <a:noAutofit/>
          </a:bodyPr>
          <a:lstStyle/>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Responsibilities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Contestants</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Toastmasters International</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Audience</a:t>
            </a:r>
          </a:p>
          <a:p>
            <a:pPr marL="514350" indent="-514350">
              <a:spcBef>
                <a:spcPts val="1000"/>
              </a:spcBef>
              <a:spcAft>
                <a:spcPts val="1200"/>
              </a:spcAft>
              <a:buFont typeface="Arial" panose="020B0604020202020204" pitchFamily="34" charset="0"/>
              <a:buChar char="•"/>
            </a:pPr>
            <a:r>
              <a:rPr lang="en-US" sz="3200" b="1" dirty="0">
                <a:latin typeface="Arial" panose="020B0604020202020204" pitchFamily="34" charset="0"/>
                <a:cs typeface="Arial" panose="020B0604020202020204" pitchFamily="34" charset="0"/>
              </a:rPr>
              <a:t>Themselves</a:t>
            </a: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90000"/>
              </a:lnSpc>
              <a:spcBef>
                <a:spcPts val="1000"/>
              </a:spcBef>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4BDFA78C-2144-435D-B527-5AB2DBA031CF}"/>
              </a:ext>
            </a:extLst>
          </p:cNvPr>
          <p:cNvSpPr txBox="1">
            <a:spLocks/>
          </p:cNvSpPr>
          <p:nvPr/>
        </p:nvSpPr>
        <p:spPr>
          <a:xfrm>
            <a:off x="783986" y="2672512"/>
            <a:ext cx="4642094" cy="160616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effectLst>
                  <a:outerShdw blurRad="38100" dist="38100" dir="2700000" algn="tl">
                    <a:srgbClr val="000000">
                      <a:alpha val="43137"/>
                    </a:srgbClr>
                  </a:outerShdw>
                </a:effectLst>
              </a:rPr>
              <a:t>zoom facilitator</a:t>
            </a:r>
          </a:p>
        </p:txBody>
      </p:sp>
    </p:spTree>
    <p:extLst>
      <p:ext uri="{BB962C8B-B14F-4D97-AF65-F5344CB8AC3E}">
        <p14:creationId xmlns:p14="http://schemas.microsoft.com/office/powerpoint/2010/main" val="271738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3155</Words>
  <Application>Microsoft Office PowerPoint</Application>
  <PresentationFormat>Widescreen</PresentationFormat>
  <Paragraphs>268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Calibri Light</vt:lpstr>
      <vt:lpstr>Times New Roman</vt:lpstr>
      <vt:lpstr>Wingdings</vt:lpstr>
      <vt:lpstr>Office Theme</vt:lpstr>
      <vt:lpstr> How to Train Judges and Staff for your Club Contests</vt:lpstr>
      <vt:lpstr>agenda</vt:lpstr>
      <vt:lpstr>contest success</vt:lpstr>
      <vt:lpstr>contest officials</vt:lpstr>
      <vt:lpstr>chief judge or judge</vt:lpstr>
      <vt:lpstr>PowerPoint Presentation</vt:lpstr>
      <vt:lpstr>ballot counters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questions?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CONDUCTING CLUB CONTESTS</dc:title>
  <dc:creator>Kathy Reynolds</dc:creator>
  <cp:lastModifiedBy>Fuller, Tyrone Mr CIV USAF IMCOM</cp:lastModifiedBy>
  <cp:revision>103</cp:revision>
  <cp:lastPrinted>2020-12-01T19:58:37Z</cp:lastPrinted>
  <dcterms:created xsi:type="dcterms:W3CDTF">2020-10-27T20:43:05Z</dcterms:created>
  <dcterms:modified xsi:type="dcterms:W3CDTF">2020-12-14T16:25:31Z</dcterms:modified>
</cp:coreProperties>
</file>